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739" r:id="rId2"/>
    <p:sldId id="773" r:id="rId3"/>
    <p:sldId id="774" r:id="rId4"/>
    <p:sldId id="775" r:id="rId5"/>
    <p:sldId id="776" r:id="rId6"/>
    <p:sldId id="777" r:id="rId7"/>
    <p:sldId id="778" r:id="rId8"/>
    <p:sldId id="779" r:id="rId9"/>
    <p:sldId id="780" r:id="rId10"/>
    <p:sldId id="781" r:id="rId11"/>
    <p:sldId id="782" r:id="rId12"/>
    <p:sldId id="783" r:id="rId13"/>
    <p:sldId id="784" r:id="rId14"/>
    <p:sldId id="785" r:id="rId15"/>
    <p:sldId id="786" r:id="rId16"/>
    <p:sldId id="787" r:id="rId17"/>
    <p:sldId id="788" r:id="rId18"/>
    <p:sldId id="789" r:id="rId19"/>
    <p:sldId id="790" r:id="rId20"/>
    <p:sldId id="791" r:id="rId21"/>
    <p:sldId id="792" r:id="rId22"/>
    <p:sldId id="793" r:id="rId23"/>
    <p:sldId id="794" r:id="rId24"/>
    <p:sldId id="79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C67A48"/>
    <a:srgbClr val="786CAE"/>
    <a:srgbClr val="6EB5AF"/>
    <a:srgbClr val="8FC320"/>
    <a:srgbClr val="33CCCC"/>
    <a:srgbClr val="B5D14F"/>
    <a:srgbClr val="EB5405"/>
    <a:srgbClr val="FFE33A"/>
    <a:srgbClr val="4679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09" autoAdjust="0"/>
    <p:restoredTop sz="98058" autoAdjust="0"/>
  </p:normalViewPr>
  <p:slideViewPr>
    <p:cSldViewPr>
      <p:cViewPr varScale="1">
        <p:scale>
          <a:sx n="69" d="100"/>
          <a:sy n="69" d="100"/>
        </p:scale>
        <p:origin x="60" y="8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41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A890-1C3A-4168-9336-7569BD13438D}" type="datetimeFigureOut">
              <a:rPr lang="zh-TW" altLang="en-US" smtClean="0"/>
              <a:pPr/>
              <a:t>2017/9/25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C2F1F-D428-449F-967A-F29989CFB9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969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CE91-3D51-440C-AE01-BB26464EA3B2}" type="datetimeFigureOut">
              <a:rPr lang="zh-TW" altLang="en-US" smtClean="0"/>
              <a:pPr/>
              <a:t>2017/9/25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05A9-B499-4E5B-8BFF-1B52364951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23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書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750" y="1484784"/>
            <a:ext cx="8064500" cy="3036931"/>
          </a:xfrm>
          <a:ln w="19050" cmpd="sng">
            <a:gradFill>
              <a:gsLst>
                <a:gs pos="0">
                  <a:schemeClr val="bg1"/>
                </a:gs>
                <a:gs pos="68000">
                  <a:srgbClr val="BE2856"/>
                </a:gs>
                <a:gs pos="100000">
                  <a:srgbClr val="3D3B5F"/>
                </a:gs>
              </a:gsLst>
              <a:lin ang="4200000" scaled="0"/>
            </a:gradFill>
          </a:ln>
        </p:spPr>
        <p:txBody>
          <a:bodyPr lIns="252000" tIns="360000" rIns="180000" bIns="72000">
            <a:spAutoFit/>
          </a:bodyPr>
          <a:lstStyle>
            <a:lvl1pPr>
              <a:lnSpc>
                <a:spcPts val="2400"/>
              </a:lnSpc>
              <a:defRPr sz="2200" b="0">
                <a:solidFill>
                  <a:schemeClr val="tx1"/>
                </a:solidFill>
              </a:defRPr>
            </a:lvl1pPr>
            <a:lvl2pPr>
              <a:defRPr>
                <a:solidFill>
                  <a:srgbClr val="8FC320"/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  <a:lvl5pPr>
              <a:buClr>
                <a:srgbClr val="B5D14F"/>
              </a:buClr>
              <a:buFont typeface="Wingdings" pitchFamily="2" charset="2"/>
              <a:buChar char="n"/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/>
            <a:endParaRPr lang="zh-TW" altLang="en-US" dirty="0"/>
          </a:p>
        </p:txBody>
      </p:sp>
      <p:sp>
        <p:nvSpPr>
          <p:cNvPr id="6" name="文字版面配置區 8"/>
          <p:cNvSpPr>
            <a:spLocks noGrp="1"/>
          </p:cNvSpPr>
          <p:nvPr>
            <p:ph type="body" sz="quarter" idx="12"/>
          </p:nvPr>
        </p:nvSpPr>
        <p:spPr>
          <a:xfrm>
            <a:off x="467544" y="1196753"/>
            <a:ext cx="4680520" cy="504056"/>
          </a:xfrm>
          <a:gradFill flip="none" rotWithShape="1">
            <a:gsLst>
              <a:gs pos="0">
                <a:schemeClr val="bg1"/>
              </a:gs>
              <a:gs pos="50000">
                <a:srgbClr val="BE2856"/>
              </a:gs>
              <a:gs pos="100000">
                <a:srgbClr val="3D3B5F"/>
              </a:gs>
            </a:gsLst>
            <a:lin ang="14400000" scaled="0"/>
            <a:tileRect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lIns="180000" tIns="72000"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="1" i="0" u="none" baseline="0">
                <a:solidFill>
                  <a:schemeClr val="bg1"/>
                </a:solidFill>
                <a:latin typeface="Arial Black" pitchFamily="34" charset="0"/>
                <a:ea typeface="+mj-ea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grpSp>
        <p:nvGrpSpPr>
          <p:cNvPr id="17" name="群組 16"/>
          <p:cNvGrpSpPr/>
          <p:nvPr userDrawn="1"/>
        </p:nvGrpSpPr>
        <p:grpSpPr>
          <a:xfrm>
            <a:off x="642412" y="6200929"/>
            <a:ext cx="1049268" cy="503533"/>
            <a:chOff x="899592" y="6237835"/>
            <a:chExt cx="1049268" cy="503533"/>
          </a:xfrm>
        </p:grpSpPr>
        <p:sp>
          <p:nvSpPr>
            <p:cNvPr id="18" name="弧形向右箭號 17"/>
            <p:cNvSpPr/>
            <p:nvPr/>
          </p:nvSpPr>
          <p:spPr>
            <a:xfrm rot="612716">
              <a:off x="899592" y="6237835"/>
              <a:ext cx="440592" cy="503533"/>
            </a:xfrm>
            <a:prstGeom prst="curvedRightArrow">
              <a:avLst/>
            </a:prstGeom>
            <a:gradFill>
              <a:gsLst>
                <a:gs pos="0">
                  <a:schemeClr val="bg1"/>
                </a:gs>
                <a:gs pos="50000">
                  <a:srgbClr val="BE2856"/>
                </a:gs>
                <a:gs pos="100000">
                  <a:srgbClr val="3D3B5F"/>
                </a:gs>
              </a:gsLst>
              <a:lin ang="3600000" scaled="0"/>
            </a:gra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40748" y="6304512"/>
              <a:ext cx="1008112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rgbClr val="3D3B5F"/>
                  </a:solidFill>
                </a:rPr>
                <a:t>續下頁</a:t>
              </a:r>
              <a:endParaRPr lang="zh-TW" altLang="en-US" sz="1400" b="1" dirty="0">
                <a:solidFill>
                  <a:srgbClr val="3D3B5F"/>
                </a:solidFill>
              </a:endParaRPr>
            </a:p>
          </p:txBody>
        </p:sp>
      </p:grpSp>
      <p:cxnSp>
        <p:nvCxnSpPr>
          <p:cNvPr id="8" name="直線單箭頭接點 7"/>
          <p:cNvCxnSpPr/>
          <p:nvPr userDrawn="1"/>
        </p:nvCxnSpPr>
        <p:spPr>
          <a:xfrm>
            <a:off x="1979712" y="6021288"/>
            <a:ext cx="360040" cy="648072"/>
          </a:xfrm>
          <a:prstGeom prst="straightConnector1">
            <a:avLst/>
          </a:prstGeom>
          <a:ln>
            <a:solidFill>
              <a:srgbClr val="BE2856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 userDrawn="1"/>
        </p:nvCxnSpPr>
        <p:spPr>
          <a:xfrm>
            <a:off x="2627784" y="6237312"/>
            <a:ext cx="2232248" cy="0"/>
          </a:xfrm>
          <a:prstGeom prst="line">
            <a:avLst/>
          </a:prstGeom>
          <a:ln w="38100" cmpd="sng">
            <a:solidFill>
              <a:srgbClr val="BE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5292080" y="5949280"/>
            <a:ext cx="360040" cy="432048"/>
          </a:xfrm>
          <a:prstGeom prst="rect">
            <a:avLst/>
          </a:prstGeom>
          <a:solidFill>
            <a:srgbClr val="4679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5868144" y="5949280"/>
            <a:ext cx="360040" cy="432048"/>
          </a:xfrm>
          <a:prstGeom prst="rect">
            <a:avLst/>
          </a:prstGeom>
          <a:solidFill>
            <a:srgbClr val="8F3B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 userDrawn="1"/>
        </p:nvGrpSpPr>
        <p:grpSpPr>
          <a:xfrm>
            <a:off x="6732240" y="5605200"/>
            <a:ext cx="579124" cy="646331"/>
            <a:chOff x="6732240" y="5605200"/>
            <a:chExt cx="579124" cy="646331"/>
          </a:xfrm>
          <a:solidFill>
            <a:srgbClr val="8FC320"/>
          </a:solidFill>
        </p:grpSpPr>
        <p:sp>
          <p:nvSpPr>
            <p:cNvPr id="12" name="橢圓形圖說文字 11"/>
            <p:cNvSpPr/>
            <p:nvPr userDrawn="1"/>
          </p:nvSpPr>
          <p:spPr>
            <a:xfrm flipH="1">
              <a:off x="6732240" y="5622113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13" name="文字方塊 12"/>
            <p:cNvSpPr txBox="1"/>
            <p:nvPr userDrawn="1"/>
          </p:nvSpPr>
          <p:spPr>
            <a:xfrm>
              <a:off x="6778800" y="5605200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 smtClean="0">
                  <a:solidFill>
                    <a:schemeClr val="bg2"/>
                  </a:solidFill>
                </a:rPr>
                <a:t>回</a:t>
              </a:r>
              <a:endParaRPr lang="en-US" altLang="zh-TW" sz="2400" b="1" dirty="0" smtClean="0">
                <a:solidFill>
                  <a:schemeClr val="bg2"/>
                </a:solidFill>
              </a:endParaRPr>
            </a:p>
            <a:p>
              <a:r>
                <a:rPr lang="zh-TW" altLang="en-US" sz="1800" b="1" baseline="20000" dirty="0" smtClean="0">
                  <a:solidFill>
                    <a:schemeClr val="bg2"/>
                  </a:solidFill>
                </a:rPr>
                <a:t>首頁</a:t>
              </a:r>
              <a:endParaRPr lang="zh-TW" altLang="en-US" sz="1800" b="1" baseline="20000" dirty="0">
                <a:solidFill>
                  <a:schemeClr val="bg2"/>
                </a:solidFill>
              </a:endParaRPr>
            </a:p>
          </p:txBody>
        </p:sp>
      </p:grpSp>
      <p:sp>
        <p:nvSpPr>
          <p:cNvPr id="20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668344" y="6021288"/>
            <a:ext cx="1249200" cy="468000"/>
          </a:xfrm>
          <a:gradFill>
            <a:gsLst>
              <a:gs pos="0">
                <a:schemeClr val="bg1"/>
              </a:gs>
              <a:gs pos="50000">
                <a:srgbClr val="BE2856"/>
              </a:gs>
              <a:gs pos="100000">
                <a:srgbClr val="3D3B5F"/>
              </a:gs>
            </a:gsLst>
            <a:lin ang="36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9"/>
          <p:cNvSpPr>
            <a:spLocks noGrp="1"/>
          </p:cNvSpPr>
          <p:nvPr>
            <p:ph type="body" sz="quarter" idx="17"/>
          </p:nvPr>
        </p:nvSpPr>
        <p:spPr>
          <a:xfrm>
            <a:off x="857224" y="4286256"/>
            <a:ext cx="8072494" cy="1143008"/>
          </a:xfrm>
          <a:noFill/>
          <a:ln w="12700" cap="rnd">
            <a:noFill/>
            <a:round/>
          </a:ln>
          <a:effectLst/>
        </p:spPr>
        <p:txBody>
          <a:bodyPr lIns="0" tIns="0" rIns="0" bIns="0" numCol="2" anchor="ctr" anchorCtr="0">
            <a:noAutofit/>
          </a:bodyPr>
          <a:lstStyle>
            <a:lvl1pPr>
              <a:lnSpc>
                <a:spcPts val="2400"/>
              </a:lnSpc>
              <a:spcBef>
                <a:spcPts val="500"/>
              </a:spcBef>
              <a:defRPr kumimoji="0" lang="zh-TW" altLang="en-US" sz="2000" b="1" u="none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+mn-cs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zh-TW" alt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6"/>
          </p:nvPr>
        </p:nvSpPr>
        <p:spPr>
          <a:xfrm>
            <a:off x="3500430" y="1142984"/>
            <a:ext cx="5357850" cy="1565366"/>
          </a:xfrm>
          <a:noFill/>
          <a:ln w="15875" cap="rnd">
            <a:noFill/>
            <a:round/>
          </a:ln>
          <a:effectLst/>
        </p:spPr>
        <p:txBody>
          <a:bodyPr lIns="144000" tIns="72000" rIns="288000" anchor="ctr" anchorCtr="0">
            <a:noAutofit/>
          </a:bodyPr>
          <a:lstStyle>
            <a:lvl1pPr>
              <a:lnSpc>
                <a:spcPts val="2300"/>
              </a:lnSpc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zh-TW" altLang="en-US" dirty="0"/>
          </a:p>
        </p:txBody>
      </p:sp>
      <p:sp>
        <p:nvSpPr>
          <p:cNvPr id="15" name="文字版面配置區 13"/>
          <p:cNvSpPr>
            <a:spLocks noGrp="1"/>
          </p:cNvSpPr>
          <p:nvPr>
            <p:ph type="body" sz="quarter" idx="15" hasCustomPrompt="1"/>
          </p:nvPr>
        </p:nvSpPr>
        <p:spPr>
          <a:xfrm>
            <a:off x="1071538" y="3357562"/>
            <a:ext cx="7786742" cy="714380"/>
          </a:xfrm>
          <a:effectLst/>
        </p:spPr>
        <p:txBody>
          <a:bodyPr anchor="ctr" anchorCtr="0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defRPr sz="4400" b="1" u="none" cap="none" spc="0" baseline="0">
                <a:ln w="15875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pPr lvl="0"/>
            <a:r>
              <a:rPr lang="zh-TW" altLang="en-US" dirty="0" smtClean="0"/>
              <a:t>按一以輯母片文字樣式</a:t>
            </a:r>
          </a:p>
        </p:txBody>
      </p:sp>
      <p:sp>
        <p:nvSpPr>
          <p:cNvPr id="11" name="矩形 10"/>
          <p:cNvSpPr/>
          <p:nvPr userDrawn="1"/>
        </p:nvSpPr>
        <p:spPr>
          <a:xfrm flipV="1">
            <a:off x="71470" y="2857496"/>
            <a:ext cx="9000000" cy="300039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 userDrawn="1"/>
        </p:nvSpPr>
        <p:spPr>
          <a:xfrm flipV="1">
            <a:off x="755576" y="2564936"/>
            <a:ext cx="2357454" cy="288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1052198" y="2065408"/>
            <a:ext cx="1800200" cy="863526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10000" b="1" u="none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X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1364512"/>
            <a:ext cx="8280000" cy="5160832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>
              <a:defRPr kumimoji="0" lang="zh-TW" altLang="en-US" sz="25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 smtClean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grpSp>
        <p:nvGrpSpPr>
          <p:cNvPr id="2" name="群組 1"/>
          <p:cNvGrpSpPr/>
          <p:nvPr userDrawn="1"/>
        </p:nvGrpSpPr>
        <p:grpSpPr>
          <a:xfrm>
            <a:off x="8286776" y="6160557"/>
            <a:ext cx="579124" cy="652819"/>
            <a:chOff x="8286776" y="6160557"/>
            <a:chExt cx="579124" cy="652819"/>
          </a:xfrm>
        </p:grpSpPr>
        <p:sp>
          <p:nvSpPr>
            <p:cNvPr id="4" name="橢圓形圖說文字 3"/>
            <p:cNvSpPr/>
            <p:nvPr/>
          </p:nvSpPr>
          <p:spPr>
            <a:xfrm flipH="1">
              <a:off x="8286776" y="6160557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solidFill>
              <a:srgbClr val="1C1C1C">
                <a:alpha val="9058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6" name="文字方塊 5">
              <a:hlinkClick r:id="rId2" action="ppaction://hlinksldjump"/>
            </p:cNvPr>
            <p:cNvSpPr txBox="1"/>
            <p:nvPr/>
          </p:nvSpPr>
          <p:spPr>
            <a:xfrm>
              <a:off x="8327600" y="6167045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回</a:t>
              </a:r>
              <a:endParaRPr lang="en-US" altLang="zh-TW" sz="2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  <a:p>
              <a:r>
                <a:rPr lang="zh-TW" altLang="en-US" sz="1800" b="1" baseline="20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首頁</a:t>
              </a:r>
              <a:endParaRPr lang="zh-TW" altLang="en-US" sz="1800" b="1" baseline="20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8" name="標題版面配置區 21"/>
          <p:cNvSpPr>
            <a:spLocks noGrp="1"/>
          </p:cNvSpPr>
          <p:nvPr userDrawn="1">
            <p:ph type="title"/>
          </p:nvPr>
        </p:nvSpPr>
        <p:spPr>
          <a:xfrm>
            <a:off x="422936" y="764704"/>
            <a:ext cx="8325528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7054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741600"/>
            <a:ext cx="8280000" cy="5760000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>
              <a:defRPr kumimoji="0" lang="zh-TW" altLang="en-US" sz="25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 smtClean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227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741600"/>
            <a:ext cx="8280000" cy="5760000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>
              <a:defRPr kumimoji="0" lang="zh-TW" altLang="en-US" sz="25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 smtClean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grpSp>
        <p:nvGrpSpPr>
          <p:cNvPr id="7" name="群組 6"/>
          <p:cNvGrpSpPr/>
          <p:nvPr userDrawn="1"/>
        </p:nvGrpSpPr>
        <p:grpSpPr>
          <a:xfrm>
            <a:off x="8286776" y="6160557"/>
            <a:ext cx="579124" cy="652819"/>
            <a:chOff x="8286776" y="6160557"/>
            <a:chExt cx="579124" cy="652819"/>
          </a:xfrm>
        </p:grpSpPr>
        <p:sp>
          <p:nvSpPr>
            <p:cNvPr id="4" name="橢圓形圖說文字 3"/>
            <p:cNvSpPr/>
            <p:nvPr/>
          </p:nvSpPr>
          <p:spPr>
            <a:xfrm flipH="1">
              <a:off x="8286776" y="6160557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solidFill>
              <a:srgbClr val="786CAE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6" name="文字方塊 5">
              <a:hlinkClick r:id="rId2" action="ppaction://hlinksldjump"/>
            </p:cNvPr>
            <p:cNvSpPr txBox="1"/>
            <p:nvPr/>
          </p:nvSpPr>
          <p:spPr>
            <a:xfrm>
              <a:off x="8327600" y="6167045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回</a:t>
              </a:r>
              <a:endParaRPr lang="en-US" altLang="zh-TW" sz="2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  <a:p>
              <a:r>
                <a:rPr lang="zh-TW" altLang="en-US" sz="1800" b="1" baseline="20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首頁</a:t>
              </a:r>
              <a:endParaRPr lang="zh-TW" altLang="en-US" sz="1800" b="1" baseline="20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2000" y="1100834"/>
            <a:ext cx="8280000" cy="5400000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>
              <a:defRPr>
                <a:solidFill>
                  <a:srgbClr val="C67A48"/>
                </a:solidFill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文字_雙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1999" y="648000"/>
            <a:ext cx="4067993" cy="576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1"/>
          </p:nvPr>
        </p:nvSpPr>
        <p:spPr>
          <a:xfrm>
            <a:off x="4572000" y="648000"/>
            <a:ext cx="3960812" cy="576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_雙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2000" y="1007999"/>
            <a:ext cx="4067992" cy="540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1"/>
          </p:nvPr>
        </p:nvSpPr>
        <p:spPr>
          <a:xfrm>
            <a:off x="4572000" y="1008000"/>
            <a:ext cx="3960000" cy="540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範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750" y="1268072"/>
            <a:ext cx="8064500" cy="1728880"/>
          </a:xfrm>
          <a:ln w="19050" cmpd="sng">
            <a:gradFill>
              <a:gsLst>
                <a:gs pos="0">
                  <a:schemeClr val="bg1"/>
                </a:gs>
                <a:gs pos="68000">
                  <a:srgbClr val="EB5405"/>
                </a:gs>
                <a:gs pos="100000">
                  <a:srgbClr val="EB5405"/>
                </a:gs>
              </a:gsLst>
              <a:lin ang="4200000" scaled="0"/>
            </a:gradFill>
          </a:ln>
        </p:spPr>
        <p:txBody>
          <a:bodyPr wrap="square" lIns="252000" tIns="360000" rIns="180000" bIns="72000">
            <a:noAutofit/>
          </a:bodyPr>
          <a:lstStyle>
            <a:lvl1pPr>
              <a:lnSpc>
                <a:spcPts val="2400"/>
              </a:lnSpc>
              <a:spcBef>
                <a:spcPts val="600"/>
              </a:spcBef>
              <a:defRPr sz="1800" b="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文字版面配置區 8"/>
          <p:cNvSpPr>
            <a:spLocks noGrp="1"/>
          </p:cNvSpPr>
          <p:nvPr>
            <p:ph type="body" sz="quarter" idx="12"/>
          </p:nvPr>
        </p:nvSpPr>
        <p:spPr>
          <a:xfrm>
            <a:off x="467544" y="987970"/>
            <a:ext cx="4383998" cy="488201"/>
          </a:xfrm>
          <a:gradFill flip="none" rotWithShape="1">
            <a:gsLst>
              <a:gs pos="0">
                <a:schemeClr val="bg1"/>
              </a:gs>
              <a:gs pos="50000">
                <a:srgbClr val="EB5405"/>
              </a:gs>
              <a:gs pos="100000">
                <a:schemeClr val="accent6"/>
              </a:gs>
            </a:gsLst>
            <a:lin ang="14400000" scaled="0"/>
            <a:tileRect/>
          </a:gradFill>
          <a:ln w="1905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wrap="none" lIns="180000" tIns="72000" rIns="540000" anchor="ctr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="1" i="0" u="none" baseline="0">
                <a:solidFill>
                  <a:schemeClr val="bg1"/>
                </a:solidFill>
                <a:latin typeface="Arial Black" pitchFamily="34" charset="0"/>
                <a:ea typeface="+mj-ea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836712"/>
            <a:ext cx="8153400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84784"/>
            <a:ext cx="8153400" cy="45262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  <a:endParaRPr kumimoji="0" lang="en-US" altLang="zh-TW" dirty="0" smtClean="0"/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6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94" r:id="rId3"/>
    <p:sldLayoutId id="2147483693" r:id="rId4"/>
    <p:sldLayoutId id="2147483682" r:id="rId5"/>
    <p:sldLayoutId id="2147483677" r:id="rId6"/>
    <p:sldLayoutId id="2147483691" r:id="rId7"/>
    <p:sldLayoutId id="2147483692" r:id="rId8"/>
    <p:sldLayoutId id="2147483684" r:id="rId9"/>
    <p:sldLayoutId id="2147483690" r:id="rId10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marL="216000" indent="-216000" algn="l" rtl="0" eaLnBrk="1" latinLnBrk="0" hangingPunct="1">
        <a:lnSpc>
          <a:spcPts val="3400"/>
        </a:lnSpc>
        <a:spcBef>
          <a:spcPct val="0"/>
        </a:spcBef>
        <a:buSzPct val="80000"/>
        <a:buFontTx/>
        <a:buNone/>
        <a:defRPr kumimoji="0" sz="3200" b="1" u="none" kern="120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lnSpc>
          <a:spcPct val="150000"/>
        </a:lnSpc>
        <a:spcBef>
          <a:spcPts val="0"/>
        </a:spcBef>
        <a:buClr>
          <a:schemeClr val="accent3">
            <a:lumMod val="75000"/>
          </a:schemeClr>
        </a:buClr>
        <a:buSzPct val="100000"/>
        <a:buFontTx/>
        <a:buNone/>
        <a:defRPr kumimoji="0" sz="3200" b="1" u="none" kern="120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j-ea"/>
          <a:cs typeface="+mn-cs"/>
        </a:defRPr>
      </a:lvl1pPr>
      <a:lvl2pPr marL="0" indent="0" algn="l" rtl="0" eaLnBrk="1" latinLnBrk="0" hangingPunct="1">
        <a:lnSpc>
          <a:spcPct val="100000"/>
        </a:lnSpc>
        <a:spcBef>
          <a:spcPts val="1200"/>
        </a:spcBef>
        <a:buClr>
          <a:schemeClr val="accent3">
            <a:lumMod val="75000"/>
          </a:schemeClr>
        </a:buClr>
        <a:buSzPct val="90000"/>
        <a:buFontTx/>
        <a:buNone/>
        <a:defRPr kumimoji="0" sz="2800" b="1" kern="1200">
          <a:solidFill>
            <a:srgbClr val="8FC320"/>
          </a:solidFill>
          <a:latin typeface="+mj-ea"/>
          <a:ea typeface="+mj-ea"/>
          <a:cs typeface="+mn-cs"/>
        </a:defRPr>
      </a:lvl2pPr>
      <a:lvl3pPr marL="360000" indent="-360000" algn="l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rgbClr val="AE2A7F"/>
        </a:buClr>
        <a:buSzPct val="90000"/>
        <a:buFontTx/>
        <a:buNone/>
        <a:defRPr kumimoji="0" sz="2500" b="1" u="dottedHeavy" kern="1200" baseline="0">
          <a:solidFill>
            <a:srgbClr val="C67A48"/>
          </a:solidFill>
          <a:latin typeface="+mj-ea"/>
          <a:ea typeface="+mj-ea"/>
          <a:cs typeface="+mn-cs"/>
        </a:defRPr>
      </a:lvl3pPr>
      <a:lvl4pPr marL="0" indent="-288000" algn="l" rtl="0" eaLnBrk="1" latinLnBrk="0" hangingPunct="1">
        <a:lnSpc>
          <a:spcPts val="2600"/>
        </a:lnSpc>
        <a:spcBef>
          <a:spcPts val="800"/>
        </a:spcBef>
        <a:spcAft>
          <a:spcPts val="0"/>
        </a:spcAft>
        <a:buClr>
          <a:srgbClr val="AE2A7F"/>
        </a:buClr>
        <a:buSzPct val="90000"/>
        <a:buFontTx/>
        <a:buNone/>
        <a:defRPr kumimoji="0" sz="1800" kern="1200">
          <a:solidFill>
            <a:schemeClr val="tx1"/>
          </a:solidFill>
          <a:latin typeface="+mj-ea"/>
          <a:ea typeface="+mj-ea"/>
          <a:cs typeface="+mn-cs"/>
        </a:defRPr>
      </a:lvl4pPr>
      <a:lvl5pPr marL="360000" marR="0" indent="-3429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+mj-lt"/>
        <a:buAutoNum type="arabicPeriod"/>
        <a:tabLst/>
        <a:defRPr kumimoji="0" sz="1800" b="0" kern="1200">
          <a:solidFill>
            <a:schemeClr val="tx1"/>
          </a:solidFill>
          <a:latin typeface="+mj-ea"/>
          <a:ea typeface="+mj-ea"/>
          <a:cs typeface="+mn-cs"/>
        </a:defRPr>
      </a:lvl5pPr>
      <a:lvl6pPr marL="360000" indent="-342000" algn="l" rtl="0" eaLnBrk="1" latinLnBrk="0" hangingPunct="1">
        <a:lnSpc>
          <a:spcPct val="100000"/>
        </a:lnSpc>
        <a:spcBef>
          <a:spcPts val="600"/>
        </a:spcBef>
        <a:buClr>
          <a:srgbClr val="C67A48"/>
        </a:buClr>
        <a:buFont typeface="Wingdings" pitchFamily="2" charset="2"/>
        <a:buChar char="n"/>
        <a:defRPr kumimoji="0" sz="1800" kern="1200" baseline="0">
          <a:solidFill>
            <a:schemeClr val="tx1"/>
          </a:solidFill>
          <a:latin typeface="+mn-ea"/>
          <a:ea typeface="+mn-ea"/>
          <a:cs typeface="+mn-cs"/>
        </a:defRPr>
      </a:lvl6pPr>
      <a:lvl7pPr marL="936000" indent="-228600" algn="l" rtl="0" eaLnBrk="1" latinLnBrk="0" hangingPunct="1">
        <a:spcBef>
          <a:spcPts val="600"/>
        </a:spcBef>
        <a:buClrTx/>
        <a:buFont typeface="Wingdings" pitchFamily="2" charset="2"/>
        <a:buChar char="n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2.xml"/><Relationship Id="rId4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1.2.3 Anaconda Prompt </a:t>
            </a:r>
            <a:r>
              <a:rPr lang="zh-TW" altLang="en-US" dirty="0"/>
              <a:t>執行 </a:t>
            </a:r>
            <a:r>
              <a:rPr lang="en-US" altLang="zh-TW" dirty="0"/>
              <a:t>Python </a:t>
            </a:r>
            <a:r>
              <a:rPr lang="zh-TW" altLang="en-US" dirty="0"/>
              <a:t>程式</a:t>
            </a:r>
            <a:r>
              <a:rPr lang="zh-TW" altLang="en-US" dirty="0" smtClean="0"/>
              <a:t>檔案</a:t>
            </a:r>
            <a:endParaRPr lang="en-US" altLang="zh-TW" dirty="0" smtClean="0"/>
          </a:p>
          <a:p>
            <a:pPr lvl="3"/>
            <a:r>
              <a:rPr lang="zh-TW" altLang="en-US" dirty="0"/>
              <a:t>在 </a:t>
            </a:r>
            <a:r>
              <a:rPr lang="en-US" altLang="zh-TW" dirty="0"/>
              <a:t>Anaconda Prompt </a:t>
            </a:r>
            <a:r>
              <a:rPr lang="zh-TW" altLang="en-US" dirty="0"/>
              <a:t>命令視窗中執行 </a:t>
            </a:r>
            <a:r>
              <a:rPr lang="en-US" altLang="zh-TW" dirty="0"/>
              <a:t>Python </a:t>
            </a:r>
            <a:r>
              <a:rPr lang="zh-TW" altLang="en-US" dirty="0"/>
              <a:t>程式的命令為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1"/>
            <a:r>
              <a:rPr lang="en-US" altLang="zh-TW" dirty="0"/>
              <a:t>1.2.4 Anaconda Prompt </a:t>
            </a:r>
            <a:r>
              <a:rPr lang="zh-TW" altLang="en-US" dirty="0"/>
              <a:t>建立虛擬</a:t>
            </a:r>
            <a:r>
              <a:rPr lang="zh-TW" altLang="en-US" dirty="0" smtClean="0"/>
              <a:t>環境</a:t>
            </a:r>
            <a:endParaRPr lang="en-US" altLang="zh-TW" dirty="0" smtClean="0"/>
          </a:p>
          <a:p>
            <a:pPr lvl="3"/>
            <a:r>
              <a:rPr lang="en-US" altLang="zh-TW" dirty="0"/>
              <a:t>Anaconda </a:t>
            </a:r>
            <a:r>
              <a:rPr lang="zh-TW" altLang="en-US" dirty="0"/>
              <a:t>虛擬環境可以產生全新的 </a:t>
            </a:r>
            <a:r>
              <a:rPr lang="en-US" altLang="zh-TW" dirty="0"/>
              <a:t>Python </a:t>
            </a:r>
            <a:r>
              <a:rPr lang="zh-TW" altLang="en-US" dirty="0"/>
              <a:t>環境，而且虛擬環境的數量</a:t>
            </a:r>
            <a:r>
              <a:rPr lang="zh-TW" altLang="en-US" dirty="0" smtClean="0"/>
              <a:t>並沒有限制</a:t>
            </a:r>
            <a:r>
              <a:rPr lang="zh-TW" altLang="en-US" dirty="0"/>
              <a:t>，使用者可根據需求建立多個虛擬環境。建立指定 </a:t>
            </a:r>
            <a:r>
              <a:rPr lang="en-US" altLang="zh-TW" dirty="0"/>
              <a:t>Python </a:t>
            </a:r>
            <a:r>
              <a:rPr lang="zh-TW" altLang="en-US" dirty="0"/>
              <a:t>版本虛擬環境</a:t>
            </a:r>
            <a:r>
              <a:rPr lang="zh-TW" altLang="en-US" dirty="0" smtClean="0"/>
              <a:t>的命令</a:t>
            </a:r>
            <a:r>
              <a:rPr lang="zh-TW" altLang="en-US" dirty="0"/>
              <a:t>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例如建立名稱為「</a:t>
            </a:r>
            <a:r>
              <a:rPr lang="en-US" altLang="zh-TW" dirty="0"/>
              <a:t>python27env</a:t>
            </a:r>
            <a:r>
              <a:rPr lang="zh-TW" altLang="en-US" dirty="0"/>
              <a:t>」，版本 </a:t>
            </a:r>
            <a:r>
              <a:rPr lang="en-US" altLang="zh-TW" dirty="0"/>
              <a:t>2.x </a:t>
            </a:r>
            <a:r>
              <a:rPr lang="zh-TW" altLang="en-US" dirty="0"/>
              <a:t>的 </a:t>
            </a:r>
            <a:r>
              <a:rPr lang="en-US" altLang="zh-TW" dirty="0"/>
              <a:t>Python </a:t>
            </a:r>
            <a:r>
              <a:rPr lang="zh-TW" altLang="en-US" dirty="0"/>
              <a:t>虛擬環境 </a:t>
            </a:r>
            <a:r>
              <a:rPr lang="en-US" altLang="zh-TW" dirty="0"/>
              <a:t>( </a:t>
            </a:r>
            <a:r>
              <a:rPr lang="zh-TW" altLang="en-US" dirty="0"/>
              <a:t>最好取有</a:t>
            </a:r>
            <a:r>
              <a:rPr lang="zh-TW" altLang="en-US" dirty="0" smtClean="0"/>
              <a:t>意義的</a:t>
            </a:r>
            <a:r>
              <a:rPr lang="zh-TW" altLang="en-US" dirty="0"/>
              <a:t>名稱，「</a:t>
            </a:r>
            <a:r>
              <a:rPr lang="en-US" altLang="zh-TW" dirty="0"/>
              <a:t>python27</a:t>
            </a:r>
            <a:r>
              <a:rPr lang="zh-TW" altLang="en-US" dirty="0"/>
              <a:t>」表示此為 </a:t>
            </a:r>
            <a:r>
              <a:rPr lang="en-US" altLang="zh-TW" dirty="0"/>
              <a:t>Python 2.7</a:t>
            </a:r>
            <a:r>
              <a:rPr lang="zh-TW" altLang="en-US" dirty="0"/>
              <a:t>，「</a:t>
            </a:r>
            <a:r>
              <a:rPr lang="en-US" altLang="zh-TW" dirty="0" err="1"/>
              <a:t>env</a:t>
            </a:r>
            <a:r>
              <a:rPr lang="zh-TW" altLang="en-US" dirty="0"/>
              <a:t>」表示為虛擬環境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36766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75" y="4287520"/>
            <a:ext cx="7708946" cy="341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35" y="5618039"/>
            <a:ext cx="7574025" cy="34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93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切換到虛擬環境的命令為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由 </a:t>
            </a:r>
            <a:r>
              <a:rPr lang="en-US" altLang="zh-TW" dirty="0"/>
              <a:t>Anaconda Prompt </a:t>
            </a:r>
            <a:r>
              <a:rPr lang="zh-TW" altLang="en-US" dirty="0"/>
              <a:t>命令視窗中每列的提示文字可判斷目前處於哪一個 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版本</a:t>
            </a:r>
            <a:r>
              <a:rPr lang="zh-TW" altLang="en-US" dirty="0"/>
              <a:t>環境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r>
              <a:rPr lang="zh-TW" altLang="en-US" dirty="0"/>
              <a:t>執行 </a:t>
            </a:r>
            <a:r>
              <a:rPr lang="zh-TW" altLang="en-US" b="1" dirty="0"/>
              <a:t>開始 </a:t>
            </a:r>
            <a:r>
              <a:rPr lang="en-US" altLang="zh-TW" b="1" dirty="0"/>
              <a:t>/ </a:t>
            </a:r>
            <a:r>
              <a:rPr lang="zh-TW" altLang="en-US" b="1" dirty="0"/>
              <a:t>所有程式 </a:t>
            </a:r>
            <a:r>
              <a:rPr lang="en-US" altLang="zh-TW" b="1" dirty="0"/>
              <a:t>/ Anaconda3 (64-bit) / Anaconda Prompt (python27env)</a:t>
            </a:r>
            <a:r>
              <a:rPr lang="en-US" altLang="zh-TW" dirty="0"/>
              <a:t> </a:t>
            </a:r>
            <a:r>
              <a:rPr lang="zh-TW" altLang="en-US" dirty="0" smtClean="0"/>
              <a:t>即可</a:t>
            </a:r>
            <a:r>
              <a:rPr lang="zh-TW" altLang="en-US" dirty="0"/>
              <a:t>開啟 </a:t>
            </a:r>
            <a:r>
              <a:rPr lang="en-US" altLang="zh-TW" dirty="0"/>
              <a:t>python27env </a:t>
            </a:r>
            <a:r>
              <a:rPr lang="zh-TW" altLang="en-US" dirty="0"/>
              <a:t>虛擬環境的 </a:t>
            </a:r>
            <a:r>
              <a:rPr lang="en-US" altLang="zh-TW" dirty="0"/>
              <a:t>Anaconda Prompt </a:t>
            </a:r>
            <a:r>
              <a:rPr lang="zh-TW" altLang="en-US" dirty="0"/>
              <a:t>命令視窗。</a:t>
            </a:r>
          </a:p>
          <a:p>
            <a:pPr lvl="3"/>
            <a:r>
              <a:rPr lang="zh-TW" altLang="en-US" dirty="0"/>
              <a:t>關閉虛擬環境回到原來 </a:t>
            </a:r>
            <a:r>
              <a:rPr lang="en-US" altLang="zh-TW" dirty="0"/>
              <a:t>Python </a:t>
            </a:r>
            <a:r>
              <a:rPr lang="zh-TW" altLang="en-US" dirty="0"/>
              <a:t>環境的命令為：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4267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04519"/>
            <a:ext cx="6840760" cy="1642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61" y="5822247"/>
            <a:ext cx="38290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207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複製現有 </a:t>
            </a:r>
            <a:r>
              <a:rPr lang="en-US" altLang="zh-TW" dirty="0"/>
              <a:t>Python </a:t>
            </a:r>
            <a:r>
              <a:rPr lang="zh-TW" altLang="en-US" dirty="0"/>
              <a:t>環境：有時需要測試一些套件或程式，又擔心會破壞</a:t>
            </a:r>
            <a:r>
              <a:rPr lang="zh-TW" altLang="en-US" dirty="0" smtClean="0"/>
              <a:t>現有</a:t>
            </a:r>
            <a:r>
              <a:rPr lang="en-US" altLang="zh-TW" dirty="0" smtClean="0"/>
              <a:t>Python </a:t>
            </a:r>
            <a:r>
              <a:rPr lang="zh-TW" altLang="en-US" dirty="0"/>
              <a:t>環境，造成無法回復的狀況。</a:t>
            </a:r>
            <a:r>
              <a:rPr lang="en-US" altLang="zh-TW" dirty="0"/>
              <a:t>Anaconda </a:t>
            </a:r>
            <a:r>
              <a:rPr lang="zh-TW" altLang="en-US" dirty="0"/>
              <a:t>允許建立一個與現有 </a:t>
            </a:r>
            <a:r>
              <a:rPr lang="en-US" altLang="zh-TW" dirty="0"/>
              <a:t>Python </a:t>
            </a:r>
            <a:r>
              <a:rPr lang="zh-TW" altLang="en-US" dirty="0" smtClean="0"/>
              <a:t>環境</a:t>
            </a:r>
            <a:r>
              <a:rPr lang="zh-TW" altLang="en-US" dirty="0"/>
              <a:t>完全相同的虛擬環境，如此就可在虛擬環境中盡情操作。複製現有 </a:t>
            </a:r>
            <a:r>
              <a:rPr lang="en-US" altLang="zh-TW" dirty="0"/>
              <a:t>Python </a:t>
            </a:r>
            <a:r>
              <a:rPr lang="zh-TW" altLang="en-US" dirty="0" smtClean="0"/>
              <a:t>環境</a:t>
            </a:r>
            <a:r>
              <a:rPr lang="zh-TW" altLang="en-US" dirty="0"/>
              <a:t>的命令為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 smtClean="0"/>
              <a:t>建立</a:t>
            </a:r>
            <a:r>
              <a:rPr lang="zh-TW" altLang="en-US" dirty="0"/>
              <a:t>多個虛擬環境後，可使用下列命令查看目前所有虛擬環境名稱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若是虛擬環境不再使用可將其移除，命令為：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04864"/>
            <a:ext cx="6905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40968"/>
            <a:ext cx="39243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118046"/>
            <a:ext cx="63912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6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1.2.5 </a:t>
            </a:r>
            <a:r>
              <a:rPr lang="en-US" altLang="zh-TW" dirty="0" err="1"/>
              <a:t>IPython</a:t>
            </a:r>
            <a:r>
              <a:rPr lang="en-US" altLang="zh-TW" dirty="0"/>
              <a:t> </a:t>
            </a:r>
            <a:r>
              <a:rPr lang="zh-TW" altLang="en-US" dirty="0"/>
              <a:t>交談式命令</a:t>
            </a:r>
            <a:r>
              <a:rPr lang="zh-TW" altLang="en-US" dirty="0" smtClean="0"/>
              <a:t>視窗</a:t>
            </a:r>
            <a:endParaRPr lang="en-US" altLang="zh-TW" dirty="0" smtClean="0"/>
          </a:p>
          <a:p>
            <a:pPr lvl="3"/>
            <a:r>
              <a:rPr lang="zh-TW" altLang="en-US" dirty="0"/>
              <a:t>執行 </a:t>
            </a:r>
            <a:r>
              <a:rPr lang="zh-TW" altLang="en-US" b="1" dirty="0"/>
              <a:t>開始 </a:t>
            </a:r>
            <a:r>
              <a:rPr lang="en-US" altLang="zh-TW" b="1" dirty="0"/>
              <a:t>/ </a:t>
            </a:r>
            <a:r>
              <a:rPr lang="zh-TW" altLang="en-US" b="1" dirty="0"/>
              <a:t>所有程式 </a:t>
            </a:r>
            <a:r>
              <a:rPr lang="en-US" altLang="zh-TW" b="1" dirty="0"/>
              <a:t>/ Anaconda3 (64-bit) / </a:t>
            </a:r>
            <a:r>
              <a:rPr lang="en-US" altLang="zh-TW" b="1" dirty="0" err="1"/>
              <a:t>IPython</a:t>
            </a:r>
            <a:r>
              <a:rPr lang="en-US" altLang="zh-TW" b="1" dirty="0"/>
              <a:t> </a:t>
            </a:r>
            <a:r>
              <a:rPr lang="zh-TW" altLang="en-US" dirty="0"/>
              <a:t>即可開啟 </a:t>
            </a:r>
            <a:r>
              <a:rPr lang="en-US" altLang="zh-TW" dirty="0" err="1"/>
              <a:t>IPython</a:t>
            </a:r>
            <a:r>
              <a:rPr lang="en-US" altLang="zh-TW" dirty="0"/>
              <a:t> </a:t>
            </a:r>
            <a:r>
              <a:rPr lang="zh-TW" altLang="en-US" dirty="0"/>
              <a:t>命令</a:t>
            </a:r>
            <a:r>
              <a:rPr lang="zh-TW" altLang="en-US" dirty="0" smtClean="0"/>
              <a:t>視窗</a:t>
            </a:r>
            <a:r>
              <a:rPr lang="zh-TW" altLang="en-US" dirty="0"/>
              <a:t>，在 </a:t>
            </a:r>
            <a:r>
              <a:rPr lang="en-US" altLang="zh-TW" dirty="0" err="1"/>
              <a:t>IPython</a:t>
            </a:r>
            <a:r>
              <a:rPr lang="en-US" altLang="zh-TW" dirty="0"/>
              <a:t> </a:t>
            </a:r>
            <a:r>
              <a:rPr lang="zh-TW" altLang="en-US" dirty="0"/>
              <a:t>命令視窗中輸入 </a:t>
            </a:r>
            <a:r>
              <a:rPr lang="en-US" altLang="zh-TW" dirty="0"/>
              <a:t>Python </a:t>
            </a:r>
            <a:r>
              <a:rPr lang="zh-TW" altLang="en-US" dirty="0"/>
              <a:t>程式碼，按 </a:t>
            </a:r>
            <a:r>
              <a:rPr lang="en-US" altLang="zh-TW" b="1" dirty="0"/>
              <a:t>Enter</a:t>
            </a:r>
            <a:r>
              <a:rPr lang="en-US" altLang="zh-TW" dirty="0"/>
              <a:t> </a:t>
            </a:r>
            <a:r>
              <a:rPr lang="zh-TW" altLang="en-US" dirty="0"/>
              <a:t>鍵後會立刻執行並</a:t>
            </a:r>
            <a:r>
              <a:rPr lang="zh-TW" altLang="en-US" dirty="0" smtClean="0"/>
              <a:t>顯示</a:t>
            </a:r>
            <a:r>
              <a:rPr lang="zh-TW" altLang="en-US" dirty="0"/>
              <a:t>執行結果。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48880"/>
            <a:ext cx="6804248" cy="2686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27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zh-TW" altLang="en-US" dirty="0"/>
              <a:t>重覆使用程式碼</a:t>
            </a:r>
          </a:p>
          <a:p>
            <a:pPr lvl="3"/>
            <a:r>
              <a:rPr lang="zh-TW" altLang="en-US" dirty="0"/>
              <a:t>如果要輸入的程式碼與曾經輸入過的程式碼雷同，可以修改曾經輸入過的</a:t>
            </a:r>
            <a:r>
              <a:rPr lang="zh-TW" altLang="en-US" dirty="0" smtClean="0"/>
              <a:t>程式碼</a:t>
            </a:r>
            <a:r>
              <a:rPr lang="zh-TW" altLang="en-US" dirty="0"/>
              <a:t>。按「↑」鍵可顯示上一列程式碼，按「↓」鍵可顯示下一列程式碼，找到</a:t>
            </a:r>
            <a:r>
              <a:rPr lang="zh-TW" altLang="en-US" dirty="0" smtClean="0"/>
              <a:t>程式碼</a:t>
            </a:r>
            <a:r>
              <a:rPr lang="zh-TW" altLang="en-US" dirty="0"/>
              <a:t>後加以修改，按 </a:t>
            </a:r>
            <a:r>
              <a:rPr lang="en-US" altLang="zh-TW" b="1" dirty="0"/>
              <a:t>Enter</a:t>
            </a:r>
            <a:r>
              <a:rPr lang="en-US" altLang="zh-TW" dirty="0"/>
              <a:t> </a:t>
            </a:r>
            <a:r>
              <a:rPr lang="zh-TW" altLang="en-US" dirty="0"/>
              <a:t>鍵就會執行。</a:t>
            </a:r>
          </a:p>
          <a:p>
            <a:pPr lvl="2"/>
            <a:r>
              <a:rPr lang="zh-TW" altLang="en-US" dirty="0"/>
              <a:t>觀看全部程式碼</a:t>
            </a:r>
          </a:p>
          <a:p>
            <a:pPr lvl="3"/>
            <a:r>
              <a:rPr lang="zh-TW" altLang="en-US" dirty="0"/>
              <a:t>當程式碼數量較多時，常會忘記前面曾經輸入過的程式碼，此時可執行「</a:t>
            </a:r>
            <a:r>
              <a:rPr lang="en-US" altLang="zh-TW" dirty="0"/>
              <a:t>history</a:t>
            </a:r>
            <a:r>
              <a:rPr lang="zh-TW" altLang="en-US" dirty="0" smtClean="0"/>
              <a:t>」命令</a:t>
            </a:r>
            <a:r>
              <a:rPr lang="zh-TW" altLang="en-US" dirty="0"/>
              <a:t>觀看全部程式碼。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18" y="3717032"/>
            <a:ext cx="7790259" cy="200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77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zh-TW" altLang="en-US" dirty="0"/>
              <a:t>簡易智慧</a:t>
            </a:r>
            <a:r>
              <a:rPr lang="zh-TW" altLang="en-US" dirty="0" smtClean="0"/>
              <a:t>輸入</a:t>
            </a:r>
            <a:endParaRPr lang="en-US" altLang="zh-TW" dirty="0" smtClean="0"/>
          </a:p>
          <a:p>
            <a:pPr lvl="3"/>
            <a:r>
              <a:rPr lang="zh-TW" altLang="en-US" dirty="0"/>
              <a:t>使用者在 </a:t>
            </a:r>
            <a:r>
              <a:rPr lang="en-US" altLang="zh-TW" dirty="0" err="1"/>
              <a:t>IPython</a:t>
            </a:r>
            <a:r>
              <a:rPr lang="en-US" altLang="zh-TW" dirty="0"/>
              <a:t> </a:t>
            </a:r>
            <a:r>
              <a:rPr lang="zh-TW" altLang="en-US" dirty="0"/>
              <a:t>命令視窗輸入部分文字後按 </a:t>
            </a:r>
            <a:r>
              <a:rPr lang="en-US" altLang="zh-TW" b="1" dirty="0"/>
              <a:t>Tab</a:t>
            </a:r>
            <a:r>
              <a:rPr lang="en-US" altLang="zh-TW" dirty="0"/>
              <a:t> </a:t>
            </a:r>
            <a:r>
              <a:rPr lang="zh-TW" altLang="en-US" dirty="0"/>
              <a:t>鍵，如果包含輸入文字的</a:t>
            </a:r>
            <a:r>
              <a:rPr lang="zh-TW" altLang="en-US" dirty="0" smtClean="0"/>
              <a:t>名稱超過</a:t>
            </a:r>
            <a:r>
              <a:rPr lang="zh-TW" altLang="en-US" dirty="0"/>
              <a:t>一個，系統會列出所有名稱讓使用者參考，使用者可以繼續輸入。例如</a:t>
            </a:r>
            <a:r>
              <a:rPr lang="zh-TW" altLang="en-US" dirty="0" smtClean="0"/>
              <a:t>輸入「</a:t>
            </a:r>
            <a:r>
              <a:rPr lang="en-US" altLang="zh-TW" dirty="0"/>
              <a:t>p</a:t>
            </a:r>
            <a:r>
              <a:rPr lang="zh-TW" altLang="en-US" dirty="0"/>
              <a:t>」後按 </a:t>
            </a:r>
            <a:r>
              <a:rPr lang="en-US" altLang="zh-TW" b="1" dirty="0"/>
              <a:t>Tab</a:t>
            </a:r>
            <a:r>
              <a:rPr lang="en-US" altLang="zh-TW" dirty="0"/>
              <a:t> </a:t>
            </a:r>
            <a:r>
              <a:rPr lang="zh-TW" altLang="en-US" dirty="0"/>
              <a:t>鍵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 smtClean="0"/>
          </a:p>
          <a:p>
            <a:pPr lvl="3"/>
            <a:endParaRPr lang="en-US" altLang="zh-TW" dirty="0" smtClean="0"/>
          </a:p>
          <a:p>
            <a:pPr lvl="3"/>
            <a:r>
              <a:rPr lang="zh-TW" altLang="en-US" dirty="0"/>
              <a:t>若包含輸入文字的名稱只有一個，系統就自動完成輸入。例如繼續輸入「</a:t>
            </a:r>
            <a:r>
              <a:rPr lang="en-US" altLang="zh-TW" dirty="0" err="1"/>
              <a:t>pri</a:t>
            </a:r>
            <a:r>
              <a:rPr lang="zh-TW" altLang="en-US" dirty="0"/>
              <a:t>」</a:t>
            </a:r>
            <a:r>
              <a:rPr lang="zh-TW" altLang="en-US" dirty="0" smtClean="0"/>
              <a:t>後按 </a:t>
            </a:r>
            <a:r>
              <a:rPr lang="en-US" altLang="zh-TW" b="1" dirty="0"/>
              <a:t>Tab</a:t>
            </a:r>
            <a:r>
              <a:rPr lang="en-US" altLang="zh-TW" dirty="0"/>
              <a:t> </a:t>
            </a:r>
            <a:r>
              <a:rPr lang="zh-TW" altLang="en-US" dirty="0"/>
              <a:t>鍵，就自動完成「</a:t>
            </a:r>
            <a:r>
              <a:rPr lang="en-US" altLang="zh-TW" dirty="0"/>
              <a:t>print</a:t>
            </a:r>
            <a:r>
              <a:rPr lang="zh-TW" altLang="en-US" dirty="0"/>
              <a:t>」輸入：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48880"/>
            <a:ext cx="5976664" cy="1605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941168"/>
            <a:ext cx="7001787" cy="161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99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zh-TW" altLang="en-US" dirty="0"/>
              <a:t>執行 </a:t>
            </a:r>
            <a:r>
              <a:rPr lang="en-US" altLang="zh-TW" dirty="0"/>
              <a:t>Python </a:t>
            </a:r>
            <a:r>
              <a:rPr lang="zh-TW" altLang="en-US" dirty="0"/>
              <a:t>程式檔案</a:t>
            </a:r>
          </a:p>
          <a:p>
            <a:pPr lvl="3"/>
            <a:r>
              <a:rPr lang="en-US" altLang="zh-TW" dirty="0" err="1"/>
              <a:t>IPython</a:t>
            </a:r>
            <a:r>
              <a:rPr lang="en-US" altLang="zh-TW" dirty="0"/>
              <a:t> </a:t>
            </a:r>
            <a:r>
              <a:rPr lang="zh-TW" altLang="en-US" dirty="0"/>
              <a:t>命令視窗執行 </a:t>
            </a:r>
            <a:r>
              <a:rPr lang="en-US" altLang="zh-TW" dirty="0"/>
              <a:t>Python </a:t>
            </a:r>
            <a:r>
              <a:rPr lang="zh-TW" altLang="en-US" dirty="0"/>
              <a:t>程式檔案的命令為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50863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34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1.3.1 </a:t>
            </a:r>
            <a:r>
              <a:rPr lang="zh-TW" altLang="en-US" dirty="0"/>
              <a:t>啟動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編輯器及檔案管理</a:t>
            </a:r>
          </a:p>
          <a:p>
            <a:pPr lvl="3"/>
            <a:r>
              <a:rPr lang="zh-TW" altLang="en-US" dirty="0"/>
              <a:t>執行 </a:t>
            </a:r>
            <a:r>
              <a:rPr lang="zh-TW" altLang="en-US" b="1" dirty="0"/>
              <a:t>開始 </a:t>
            </a:r>
            <a:r>
              <a:rPr lang="en-US" altLang="zh-TW" b="1" dirty="0"/>
              <a:t>/ </a:t>
            </a:r>
            <a:r>
              <a:rPr lang="zh-TW" altLang="en-US" b="1" dirty="0"/>
              <a:t>所有程式 </a:t>
            </a:r>
            <a:r>
              <a:rPr lang="en-US" altLang="zh-TW" b="1" dirty="0"/>
              <a:t>/ Anaconda3 (64-bit) / </a:t>
            </a:r>
            <a:r>
              <a:rPr lang="en-US" altLang="zh-TW" b="1" dirty="0" err="1"/>
              <a:t>Spyder</a:t>
            </a:r>
            <a:r>
              <a:rPr lang="en-US" altLang="zh-TW" b="1" dirty="0"/>
              <a:t> </a:t>
            </a:r>
            <a:r>
              <a:rPr lang="zh-TW" altLang="en-US" dirty="0"/>
              <a:t>即可開啟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編輯器，</a:t>
            </a:r>
            <a:r>
              <a:rPr lang="zh-TW" altLang="en-US" dirty="0" smtClean="0"/>
              <a:t>編輯器</a:t>
            </a:r>
            <a:r>
              <a:rPr lang="zh-TW" altLang="en-US" dirty="0"/>
              <a:t>左方為程式編輯區，可在此區撰寫程式；右上方為物件、變數、檔案瀏覽區</a:t>
            </a:r>
            <a:r>
              <a:rPr lang="zh-TW" altLang="en-US" dirty="0" smtClean="0"/>
              <a:t>；右下方</a:t>
            </a:r>
            <a:r>
              <a:rPr lang="zh-TW" altLang="en-US" dirty="0"/>
              <a:t>為命令視窗區，包含 </a:t>
            </a:r>
            <a:r>
              <a:rPr lang="en-US" altLang="zh-TW" dirty="0"/>
              <a:t>Python </a:t>
            </a:r>
            <a:r>
              <a:rPr lang="zh-TW" altLang="en-US" dirty="0"/>
              <a:t>命令視窗及 </a:t>
            </a:r>
            <a:r>
              <a:rPr lang="en-US" altLang="zh-TW" dirty="0" err="1"/>
              <a:t>IPython</a:t>
            </a:r>
            <a:r>
              <a:rPr lang="en-US" altLang="zh-TW" dirty="0"/>
              <a:t> </a:t>
            </a:r>
            <a:r>
              <a:rPr lang="zh-TW" altLang="en-US" dirty="0"/>
              <a:t>命令視窗，可在此</a:t>
            </a:r>
            <a:r>
              <a:rPr lang="zh-TW" altLang="en-US" dirty="0" smtClean="0"/>
              <a:t>區域用</a:t>
            </a:r>
            <a:r>
              <a:rPr lang="zh-TW" altLang="en-US" dirty="0"/>
              <a:t>交談模式立即執行使用者輸入的 </a:t>
            </a:r>
            <a:r>
              <a:rPr lang="en-US" altLang="zh-TW" dirty="0"/>
              <a:t>Python </a:t>
            </a:r>
            <a:r>
              <a:rPr lang="zh-TW" altLang="en-US" dirty="0"/>
              <a:t>程式碼。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1.3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編輯器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84984"/>
            <a:ext cx="6228184" cy="293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4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zh-TW" altLang="en-US" dirty="0" smtClean="0"/>
              <a:t>檔案開啟</a:t>
            </a:r>
            <a:endParaRPr lang="en-US" altLang="zh-TW" dirty="0" smtClean="0"/>
          </a:p>
          <a:p>
            <a:pPr lvl="3"/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另外提供兩種快速開啟檔案的方法：第一種是從檔案總管將檔案拖曳</a:t>
            </a:r>
            <a:r>
              <a:rPr lang="zh-TW" altLang="en-US" dirty="0" smtClean="0"/>
              <a:t>到</a:t>
            </a:r>
            <a:r>
              <a:rPr lang="en-US" altLang="zh-TW" dirty="0" err="1" smtClean="0"/>
              <a:t>Spyder</a:t>
            </a:r>
            <a:r>
              <a:rPr lang="en-US" altLang="zh-TW" dirty="0" smtClean="0"/>
              <a:t> </a:t>
            </a:r>
            <a:r>
              <a:rPr lang="zh-TW" altLang="en-US" dirty="0"/>
              <a:t>程式編輯區就會開啟該檔案，例如拖曳 </a:t>
            </a:r>
            <a:r>
              <a:rPr lang="en-US" altLang="zh-TW" dirty="0"/>
              <a:t>&lt;d:\</a:t>
            </a:r>
            <a:r>
              <a:rPr lang="en-US" altLang="zh-TW" dirty="0" err="1"/>
              <a:t>pythonex</a:t>
            </a:r>
            <a:r>
              <a:rPr lang="en-US" altLang="zh-TW" dirty="0"/>
              <a:t>\ch01\loop.py&gt; </a:t>
            </a:r>
            <a:r>
              <a:rPr lang="zh-TW" altLang="en-US" dirty="0" smtClean="0"/>
              <a:t>到</a:t>
            </a:r>
            <a:r>
              <a:rPr lang="en-US" altLang="zh-TW" dirty="0" err="1" smtClean="0"/>
              <a:t>Spyder</a:t>
            </a:r>
            <a:r>
              <a:rPr lang="en-US" altLang="zh-TW" dirty="0" smtClean="0"/>
              <a:t> </a:t>
            </a:r>
            <a:r>
              <a:rPr lang="zh-TW" altLang="en-US" dirty="0"/>
              <a:t>程式編輯區：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6872"/>
            <a:ext cx="7383841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19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第二種方法更方便，從檔案總管將檔案拖曳到快速啟動列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圖示就會</a:t>
            </a:r>
            <a:r>
              <a:rPr lang="zh-TW" altLang="en-US" dirty="0" smtClean="0"/>
              <a:t>切換到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應用程式，再拖曳到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程式編輯區即會開啟該檔案，例如</a:t>
            </a:r>
            <a:r>
              <a:rPr lang="zh-TW" altLang="en-US" dirty="0" smtClean="0"/>
              <a:t>拖曳</a:t>
            </a:r>
            <a:r>
              <a:rPr lang="en-US" altLang="zh-TW" dirty="0" smtClean="0"/>
              <a:t>&lt;</a:t>
            </a:r>
            <a:r>
              <a:rPr lang="en-US" altLang="zh-TW" dirty="0"/>
              <a:t>d:\</a:t>
            </a:r>
            <a:r>
              <a:rPr lang="en-US" altLang="zh-TW" dirty="0" err="1"/>
              <a:t>pythonex</a:t>
            </a:r>
            <a:r>
              <a:rPr lang="en-US" altLang="zh-TW" dirty="0"/>
              <a:t>\ch01\loop.py&gt;</a:t>
            </a:r>
            <a:r>
              <a:rPr lang="zh-TW" altLang="en-US" dirty="0"/>
              <a:t>：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16832"/>
            <a:ext cx="7109410" cy="30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61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TW" dirty="0">
                <a:hlinkClick r:id="rId2" action="ppaction://hlinksldjump"/>
              </a:rPr>
              <a:t>1.1 Python </a:t>
            </a:r>
            <a:r>
              <a:rPr lang="zh-TW" altLang="en-US" dirty="0">
                <a:hlinkClick r:id="rId2" action="ppaction://hlinksldjump"/>
              </a:rPr>
              <a:t>程式語言</a:t>
            </a:r>
            <a:r>
              <a:rPr lang="zh-TW" altLang="en-US" dirty="0" smtClean="0">
                <a:hlinkClick r:id="rId2" action="ppaction://hlinksldjump"/>
              </a:rPr>
              <a:t>簡介</a:t>
            </a:r>
            <a:endParaRPr lang="en-US" altLang="zh-TW" dirty="0" smtClean="0"/>
          </a:p>
          <a:p>
            <a:r>
              <a:rPr lang="en-US" altLang="zh-TW" dirty="0">
                <a:hlinkClick r:id="rId3" action="ppaction://hlinksldjump"/>
              </a:rPr>
              <a:t>1.2 </a:t>
            </a:r>
            <a:r>
              <a:rPr lang="zh-TW" altLang="en-US" dirty="0">
                <a:hlinkClick r:id="rId3" action="ppaction://hlinksldjump"/>
              </a:rPr>
              <a:t>建置 </a:t>
            </a:r>
            <a:r>
              <a:rPr lang="en-US" altLang="zh-TW" dirty="0">
                <a:hlinkClick r:id="rId3" action="ppaction://hlinksldjump"/>
              </a:rPr>
              <a:t>Anaconda </a:t>
            </a:r>
            <a:r>
              <a:rPr lang="zh-TW" altLang="en-US" dirty="0">
                <a:hlinkClick r:id="rId3" action="ppaction://hlinksldjump"/>
              </a:rPr>
              <a:t>開發</a:t>
            </a:r>
            <a:r>
              <a:rPr lang="zh-TW" altLang="en-US" dirty="0" smtClean="0">
                <a:hlinkClick r:id="rId3" action="ppaction://hlinksldjump"/>
              </a:rPr>
              <a:t>環境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>
                <a:hlinkClick r:id="rId4" action="ppaction://hlinksldjump"/>
              </a:rPr>
              <a:t>1.3 </a:t>
            </a:r>
            <a:r>
              <a:rPr lang="en-US" altLang="zh-TW" dirty="0" err="1">
                <a:hlinkClick r:id="rId4" action="ppaction://hlinksldjump"/>
              </a:rPr>
              <a:t>Spyder</a:t>
            </a:r>
            <a:r>
              <a:rPr lang="en-US" altLang="zh-TW" dirty="0">
                <a:hlinkClick r:id="rId4" action="ppaction://hlinksldjump"/>
              </a:rPr>
              <a:t> </a:t>
            </a:r>
            <a:r>
              <a:rPr lang="zh-TW" altLang="en-US" dirty="0" smtClean="0">
                <a:hlinkClick r:id="rId4" action="ppaction://hlinksldjump"/>
              </a:rPr>
              <a:t>編輯器</a:t>
            </a:r>
            <a:endParaRPr lang="en-US" altLang="zh-TW" dirty="0" smtClean="0"/>
          </a:p>
          <a:p>
            <a:r>
              <a:rPr lang="en-US" altLang="zh-TW" dirty="0">
                <a:hlinkClick r:id="rId5" action="ppaction://hlinksldjump"/>
              </a:rPr>
              <a:t>1.4 </a:t>
            </a:r>
            <a:r>
              <a:rPr lang="en-US" altLang="zh-TW" dirty="0" err="1">
                <a:hlinkClick r:id="rId5" action="ppaction://hlinksldjump"/>
              </a:rPr>
              <a:t>Jupyter</a:t>
            </a:r>
            <a:r>
              <a:rPr lang="en-US" altLang="zh-TW" dirty="0">
                <a:hlinkClick r:id="rId5" action="ppaction://hlinksldjump"/>
              </a:rPr>
              <a:t> Notebook </a:t>
            </a:r>
            <a:r>
              <a:rPr lang="zh-TW" altLang="en-US" dirty="0">
                <a:hlinkClick r:id="rId5" action="ppaction://hlinksldjump"/>
              </a:rPr>
              <a:t>編輯器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6"/>
          </p:nvPr>
        </p:nvSpPr>
        <p:spPr>
          <a:xfrm>
            <a:off x="3131840" y="404664"/>
            <a:ext cx="5832648" cy="2303686"/>
          </a:xfrm>
        </p:spPr>
        <p:txBody>
          <a:bodyPr/>
          <a:lstStyle/>
          <a:p>
            <a:r>
              <a:rPr lang="en-US" altLang="zh-TW" sz="1400" dirty="0"/>
              <a:t>Python </a:t>
            </a:r>
            <a:r>
              <a:rPr lang="zh-TW" altLang="en-US" sz="1400" dirty="0"/>
              <a:t>程式語言是一種物件導向、直譯式的</a:t>
            </a:r>
            <a:r>
              <a:rPr lang="zh-TW" altLang="en-US" sz="1400" dirty="0" smtClean="0"/>
              <a:t>電腦程式</a:t>
            </a:r>
            <a:r>
              <a:rPr lang="zh-TW" altLang="en-US" sz="1400" dirty="0"/>
              <a:t>語言。根據權威機構統計，</a:t>
            </a:r>
            <a:r>
              <a:rPr lang="en-US" altLang="zh-TW" sz="1400" dirty="0"/>
              <a:t>Python </a:t>
            </a:r>
            <a:r>
              <a:rPr lang="zh-TW" altLang="en-US" sz="1400" dirty="0"/>
              <a:t>與</a:t>
            </a:r>
            <a:r>
              <a:rPr lang="en-US" altLang="zh-TW" sz="1400" dirty="0"/>
              <a:t>C</a:t>
            </a:r>
            <a:r>
              <a:rPr lang="zh-TW" altLang="en-US" sz="1400" dirty="0" smtClean="0"/>
              <a:t>、</a:t>
            </a:r>
            <a:r>
              <a:rPr lang="en-US" altLang="zh-TW" sz="1400" dirty="0" smtClean="0"/>
              <a:t>Java </a:t>
            </a:r>
            <a:r>
              <a:rPr lang="zh-TW" altLang="en-US" sz="1400" dirty="0"/>
              <a:t>為目前最受歡迎的程式語言前三名。</a:t>
            </a:r>
          </a:p>
          <a:p>
            <a:r>
              <a:rPr lang="en-US" altLang="zh-TW" sz="1400" dirty="0"/>
              <a:t>Python </a:t>
            </a:r>
            <a:r>
              <a:rPr lang="zh-TW" altLang="en-US" sz="1400" dirty="0"/>
              <a:t>可在多種平台開發執行， 本書</a:t>
            </a:r>
            <a:r>
              <a:rPr lang="zh-TW" altLang="en-US" sz="1400" dirty="0" smtClean="0"/>
              <a:t>以</a:t>
            </a:r>
            <a:r>
              <a:rPr lang="en-US" altLang="zh-TW" sz="1400" dirty="0" smtClean="0"/>
              <a:t>Windows </a:t>
            </a:r>
            <a:r>
              <a:rPr lang="zh-TW" altLang="en-US" sz="1400" dirty="0"/>
              <a:t>系統做為開發平台，並以</a:t>
            </a:r>
            <a:r>
              <a:rPr lang="en-US" altLang="zh-TW" sz="1400" dirty="0"/>
              <a:t>Anaconda </a:t>
            </a:r>
            <a:r>
              <a:rPr lang="zh-TW" altLang="en-US" sz="1400" dirty="0" smtClean="0"/>
              <a:t>套件</a:t>
            </a:r>
            <a:r>
              <a:rPr lang="zh-TW" altLang="en-US" sz="1400" dirty="0"/>
              <a:t>組做為開發環境，不但包含超過 </a:t>
            </a:r>
            <a:r>
              <a:rPr lang="en-US" altLang="zh-TW" sz="1400" dirty="0"/>
              <a:t>300 </a:t>
            </a:r>
            <a:r>
              <a:rPr lang="zh-TW" altLang="en-US" sz="1400" dirty="0"/>
              <a:t>種常用</a:t>
            </a:r>
            <a:r>
              <a:rPr lang="zh-TW" altLang="en-US" sz="1400" dirty="0" smtClean="0"/>
              <a:t>的科學</a:t>
            </a:r>
            <a:r>
              <a:rPr lang="zh-TW" altLang="en-US" sz="1400" dirty="0"/>
              <a:t>資料分析套件，還內建</a:t>
            </a:r>
            <a:r>
              <a:rPr lang="en-US" altLang="zh-TW" sz="1400" dirty="0" err="1"/>
              <a:t>Spyder</a:t>
            </a:r>
            <a:r>
              <a:rPr lang="en-US" altLang="zh-TW" sz="1400" dirty="0"/>
              <a:t> (IDLE </a:t>
            </a:r>
            <a:r>
              <a:rPr lang="zh-TW" altLang="en-US" sz="1400" dirty="0" smtClean="0"/>
              <a:t>編輯器</a:t>
            </a:r>
            <a:r>
              <a:rPr lang="zh-TW" altLang="en-US" sz="1400" dirty="0"/>
              <a:t>加強版</a:t>
            </a:r>
            <a:r>
              <a:rPr lang="en-US" altLang="zh-TW" sz="1400" dirty="0"/>
              <a:t>) </a:t>
            </a:r>
            <a:r>
              <a:rPr lang="zh-TW" altLang="en-US" sz="1400" dirty="0"/>
              <a:t>編輯器及</a:t>
            </a:r>
            <a:r>
              <a:rPr lang="en-US" altLang="zh-TW" sz="1400" dirty="0" err="1"/>
              <a:t>Jupyter</a:t>
            </a:r>
            <a:r>
              <a:rPr lang="en-US" altLang="zh-TW" sz="1400" dirty="0"/>
              <a:t> Notebook </a:t>
            </a:r>
            <a:r>
              <a:rPr lang="zh-TW" altLang="en-US" sz="1400" dirty="0"/>
              <a:t>編輯器。</a:t>
            </a:r>
          </a:p>
          <a:p>
            <a:r>
              <a:rPr lang="en-US" altLang="zh-TW" sz="1400" dirty="0"/>
              <a:t>Anaconda </a:t>
            </a:r>
            <a:r>
              <a:rPr lang="zh-TW" altLang="en-US" sz="1400" dirty="0"/>
              <a:t>內建</a:t>
            </a:r>
            <a:r>
              <a:rPr lang="en-US" altLang="zh-TW" sz="1400" dirty="0" err="1"/>
              <a:t>Spyder</a:t>
            </a:r>
            <a:r>
              <a:rPr lang="en-US" altLang="zh-TW" sz="1400" dirty="0"/>
              <a:t> </a:t>
            </a:r>
            <a:r>
              <a:rPr lang="zh-TW" altLang="en-US" sz="1400" dirty="0"/>
              <a:t>做為開發 </a:t>
            </a:r>
            <a:r>
              <a:rPr lang="en-US" altLang="zh-TW" sz="1400" dirty="0"/>
              <a:t>Python </a:t>
            </a:r>
            <a:r>
              <a:rPr lang="zh-TW" altLang="en-US" sz="1400" dirty="0"/>
              <a:t>程式</a:t>
            </a:r>
            <a:r>
              <a:rPr lang="zh-TW" altLang="en-US" sz="1400" dirty="0" smtClean="0"/>
              <a:t>的編輯器除了</a:t>
            </a:r>
            <a:r>
              <a:rPr lang="zh-TW" altLang="en-US" sz="1400" dirty="0"/>
              <a:t>可以撰寫及執行</a:t>
            </a:r>
            <a:r>
              <a:rPr lang="en-US" altLang="zh-TW" sz="1400" dirty="0"/>
              <a:t>Python </a:t>
            </a:r>
            <a:r>
              <a:rPr lang="zh-TW" altLang="en-US" sz="1400" dirty="0"/>
              <a:t>程式， </a:t>
            </a:r>
            <a:r>
              <a:rPr lang="zh-TW" altLang="en-US" sz="1400" dirty="0" smtClean="0"/>
              <a:t>還提供</a:t>
            </a:r>
            <a:r>
              <a:rPr lang="zh-TW" altLang="en-US" sz="1400" dirty="0"/>
              <a:t>簡單智慧輸入及強悍的程式除錯功能。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TW" altLang="en-US" dirty="0"/>
              <a:t>建置</a:t>
            </a:r>
            <a:r>
              <a:rPr lang="en-US" altLang="zh-TW" dirty="0" smtClean="0"/>
              <a:t>Python </a:t>
            </a:r>
            <a:r>
              <a:rPr lang="zh-TW" altLang="en-US" dirty="0"/>
              <a:t>開發環境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smtClean="0"/>
              <a:t>01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03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1.3.2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簡易智慧輸入</a:t>
            </a:r>
          </a:p>
          <a:p>
            <a:pPr lvl="3"/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簡易智慧輸入功能與 </a:t>
            </a:r>
            <a:r>
              <a:rPr lang="en-US" altLang="zh-TW" dirty="0" err="1"/>
              <a:t>IPython</a:t>
            </a:r>
            <a:r>
              <a:rPr lang="en-US" altLang="zh-TW" dirty="0"/>
              <a:t> </a:t>
            </a:r>
            <a:r>
              <a:rPr lang="zh-TW" altLang="en-US" dirty="0"/>
              <a:t>命令視窗雷同，但操作方式比</a:t>
            </a:r>
            <a:r>
              <a:rPr lang="en-US" altLang="zh-TW" dirty="0" err="1"/>
              <a:t>IPython</a:t>
            </a:r>
            <a:r>
              <a:rPr lang="en-US" altLang="zh-TW" dirty="0"/>
              <a:t> </a:t>
            </a:r>
            <a:r>
              <a:rPr lang="zh-TW" altLang="en-US" dirty="0" smtClean="0"/>
              <a:t>命令視窗</a:t>
            </a:r>
            <a:r>
              <a:rPr lang="zh-TW" altLang="en-US" dirty="0"/>
              <a:t>方便。使用者在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程式編輯區輸入部分文字後按 </a:t>
            </a:r>
            <a:r>
              <a:rPr lang="en-US" altLang="zh-TW" b="1" dirty="0"/>
              <a:t>Tab</a:t>
            </a:r>
            <a:r>
              <a:rPr lang="en-US" altLang="zh-TW" dirty="0"/>
              <a:t> </a:t>
            </a:r>
            <a:r>
              <a:rPr lang="zh-TW" altLang="en-US" dirty="0"/>
              <a:t>鍵，系統會</a:t>
            </a:r>
            <a:r>
              <a:rPr lang="zh-TW" altLang="en-US" dirty="0" smtClean="0"/>
              <a:t>列出所有</a:t>
            </a:r>
            <a:r>
              <a:rPr lang="zh-TW" altLang="en-US" dirty="0"/>
              <a:t>可用的項目讓使用者選取，列出項目除了內建的命令外，還包括自行定義</a:t>
            </a:r>
            <a:r>
              <a:rPr lang="zh-TW" altLang="en-US" dirty="0" smtClean="0"/>
              <a:t>的變數</a:t>
            </a:r>
            <a:r>
              <a:rPr lang="zh-TW" altLang="en-US" dirty="0"/>
              <a:t>、函式、物件等。例如在 </a:t>
            </a:r>
            <a:r>
              <a:rPr lang="en-US" altLang="zh-TW" dirty="0"/>
              <a:t>&lt;loop.py&gt; </a:t>
            </a:r>
            <a:r>
              <a:rPr lang="zh-TW" altLang="en-US" dirty="0"/>
              <a:t>輸入「</a:t>
            </a:r>
            <a:r>
              <a:rPr lang="en-US" altLang="zh-TW" dirty="0"/>
              <a:t>s</a:t>
            </a:r>
            <a:r>
              <a:rPr lang="zh-TW" altLang="en-US" dirty="0"/>
              <a:t>」後按 </a:t>
            </a:r>
            <a:r>
              <a:rPr lang="en-US" altLang="zh-TW" b="1" dirty="0"/>
              <a:t>Tab</a:t>
            </a:r>
            <a:r>
              <a:rPr lang="en-US" altLang="zh-TW" dirty="0"/>
              <a:t> </a:t>
            </a:r>
            <a:r>
              <a:rPr lang="zh-TW" altLang="en-US" dirty="0"/>
              <a:t>鍵：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36912"/>
            <a:ext cx="8029400" cy="207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54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1.3.3 </a:t>
            </a:r>
            <a:r>
              <a:rPr lang="zh-TW" altLang="en-US" dirty="0"/>
              <a:t>程式</a:t>
            </a:r>
            <a:r>
              <a:rPr lang="zh-TW" altLang="en-US" dirty="0" smtClean="0"/>
              <a:t>除錯</a:t>
            </a:r>
            <a:endParaRPr lang="en-US" altLang="zh-TW" dirty="0" smtClean="0"/>
          </a:p>
          <a:p>
            <a:pPr lvl="3"/>
            <a:r>
              <a:rPr lang="zh-TW" altLang="en-US" dirty="0"/>
              <a:t>於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輸入 </a:t>
            </a:r>
            <a:r>
              <a:rPr lang="en-US" altLang="zh-TW" dirty="0"/>
              <a:t>Python </a:t>
            </a:r>
            <a:r>
              <a:rPr lang="zh-TW" altLang="en-US" dirty="0"/>
              <a:t>程式碼時，系統會隨時檢查語法是否正確，若有錯誤會</a:t>
            </a:r>
            <a:r>
              <a:rPr lang="zh-TW" altLang="en-US" dirty="0" smtClean="0"/>
              <a:t>在該</a:t>
            </a:r>
            <a:r>
              <a:rPr lang="zh-TW" altLang="en-US" dirty="0"/>
              <a:t>列程式左方標示 </a:t>
            </a:r>
            <a:r>
              <a:rPr lang="zh-TW" altLang="en-US" dirty="0" smtClean="0"/>
              <a:t>       圖示</a:t>
            </a:r>
            <a:r>
              <a:rPr lang="zh-TW" altLang="en-US" dirty="0"/>
              <a:t>；將滑鼠</a:t>
            </a:r>
            <a:r>
              <a:rPr lang="zh-TW" altLang="en-US" dirty="0" smtClean="0"/>
              <a:t>移到       圖示</a:t>
            </a:r>
            <a:r>
              <a:rPr lang="zh-TW" altLang="en-US" dirty="0"/>
              <a:t>片刻，會提示錯誤訊息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 smtClean="0"/>
          </a:p>
          <a:p>
            <a:pPr lvl="3"/>
            <a:r>
              <a:rPr lang="zh-TW" altLang="en-US" dirty="0"/>
              <a:t>首先為程式設定中斷點：設定的方式為點選要設定中斷點的程式列，按 </a:t>
            </a:r>
            <a:r>
              <a:rPr lang="en-US" altLang="zh-TW" dirty="0"/>
              <a:t>F12 </a:t>
            </a:r>
            <a:r>
              <a:rPr lang="zh-TW" altLang="en-US" dirty="0"/>
              <a:t>鍵</a:t>
            </a:r>
            <a:r>
              <a:rPr lang="zh-TW" altLang="en-US" dirty="0" smtClean="0"/>
              <a:t>；或</a:t>
            </a:r>
            <a:r>
              <a:rPr lang="zh-TW" altLang="en-US" dirty="0"/>
              <a:t>在要設定中斷點的程式列左方快速按滑鼠左鍵兩下，程式列左方會顯示紅點</a:t>
            </a:r>
            <a:r>
              <a:rPr lang="zh-TW" altLang="en-US" dirty="0" smtClean="0"/>
              <a:t>，表示</a:t>
            </a:r>
            <a:r>
              <a:rPr lang="zh-TW" altLang="en-US" dirty="0"/>
              <a:t>該列為中斷點。程式中可設定多個中斷點。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628800"/>
            <a:ext cx="288032" cy="243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28800"/>
            <a:ext cx="288032" cy="243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36967"/>
            <a:ext cx="4536504" cy="1492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437112"/>
            <a:ext cx="6840760" cy="1780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638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1.4.1 </a:t>
            </a:r>
            <a:r>
              <a:rPr lang="zh-TW" altLang="en-US" dirty="0"/>
              <a:t>啟動 </a:t>
            </a:r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及建立檔案</a:t>
            </a:r>
          </a:p>
          <a:p>
            <a:pPr lvl="3"/>
            <a:r>
              <a:rPr lang="zh-TW" altLang="en-US" dirty="0"/>
              <a:t>執行 </a:t>
            </a:r>
            <a:r>
              <a:rPr lang="zh-TW" altLang="en-US" b="1" dirty="0"/>
              <a:t>開始 </a:t>
            </a:r>
            <a:r>
              <a:rPr lang="en-US" altLang="zh-TW" b="1" dirty="0"/>
              <a:t>/ </a:t>
            </a:r>
            <a:r>
              <a:rPr lang="zh-TW" altLang="en-US" b="1" dirty="0"/>
              <a:t>所有程式 </a:t>
            </a:r>
            <a:r>
              <a:rPr lang="en-US" altLang="zh-TW" b="1" dirty="0"/>
              <a:t>/ Anaconda3 (64-bit) / </a:t>
            </a:r>
            <a:r>
              <a:rPr lang="en-US" altLang="zh-TW" b="1" dirty="0" err="1"/>
              <a:t>Jupyter</a:t>
            </a:r>
            <a:r>
              <a:rPr lang="en-US" altLang="zh-TW" b="1" dirty="0"/>
              <a:t> Notebook </a:t>
            </a:r>
            <a:r>
              <a:rPr lang="zh-TW" altLang="en-US" dirty="0"/>
              <a:t>即可在瀏覽器</a:t>
            </a:r>
            <a:r>
              <a:rPr lang="zh-TW" altLang="en-US" dirty="0" smtClean="0"/>
              <a:t>中開啟 </a:t>
            </a:r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編輯器。由網址列「</a:t>
            </a:r>
            <a:r>
              <a:rPr lang="en-US" altLang="zh-TW" dirty="0"/>
              <a:t>localhost:8888/</a:t>
            </a:r>
            <a:r>
              <a:rPr lang="zh-TW" altLang="en-US" dirty="0"/>
              <a:t>」可知是系統在本</a:t>
            </a:r>
            <a:r>
              <a:rPr lang="zh-TW" altLang="en-US" dirty="0" smtClean="0"/>
              <a:t>機建立</a:t>
            </a:r>
            <a:r>
              <a:rPr lang="zh-TW" altLang="en-US" dirty="0"/>
              <a:t>一個網頁伺服器，預設的路徑為 </a:t>
            </a:r>
            <a:r>
              <a:rPr lang="en-US" altLang="zh-TW" dirty="0"/>
              <a:t>&lt;c:\Users\ </a:t>
            </a:r>
            <a:r>
              <a:rPr lang="zh-TW" altLang="en-US" dirty="0"/>
              <a:t>電腦名稱</a:t>
            </a:r>
            <a:r>
              <a:rPr lang="en-US" altLang="zh-TW" dirty="0"/>
              <a:t>\Documents&gt;</a:t>
            </a:r>
            <a:r>
              <a:rPr lang="zh-TW" altLang="en-US" dirty="0"/>
              <a:t>，下方</a:t>
            </a:r>
            <a:r>
              <a:rPr lang="zh-TW" altLang="en-US" dirty="0" smtClean="0"/>
              <a:t>會列出</a:t>
            </a:r>
            <a:r>
              <a:rPr lang="zh-TW" altLang="en-US" dirty="0"/>
              <a:t>預設路徑中所有資料夾及檔案，新建的檔案也會儲存於此路徑中。右上方</a:t>
            </a:r>
            <a:r>
              <a:rPr lang="zh-TW" altLang="en-US" dirty="0" smtClean="0"/>
              <a:t>有</a:t>
            </a:r>
            <a:r>
              <a:rPr lang="en-US" altLang="zh-TW" b="1" dirty="0" smtClean="0"/>
              <a:t>Upload</a:t>
            </a:r>
            <a:r>
              <a:rPr lang="en-US" altLang="zh-TW" dirty="0" smtClean="0"/>
              <a:t> </a:t>
            </a:r>
            <a:r>
              <a:rPr lang="zh-TW" altLang="en-US" dirty="0"/>
              <a:t>及 </a:t>
            </a:r>
            <a:r>
              <a:rPr lang="en-US" altLang="zh-TW" b="1" dirty="0"/>
              <a:t>New</a:t>
            </a:r>
            <a:r>
              <a:rPr lang="en-US" altLang="zh-TW" dirty="0"/>
              <a:t> </a:t>
            </a:r>
            <a:r>
              <a:rPr lang="zh-TW" altLang="en-US" dirty="0"/>
              <a:t>兩個按鈕：</a:t>
            </a:r>
          </a:p>
          <a:p>
            <a:pPr lvl="3"/>
            <a:r>
              <a:rPr lang="zh-TW" altLang="en-US" dirty="0"/>
              <a:t>█ </a:t>
            </a:r>
            <a:r>
              <a:rPr lang="en-US" altLang="zh-TW" b="1" dirty="0"/>
              <a:t>Upload</a:t>
            </a:r>
            <a:r>
              <a:rPr lang="zh-TW" altLang="en-US" dirty="0"/>
              <a:t>：上傳檔案到預設路徑中。</a:t>
            </a:r>
          </a:p>
          <a:p>
            <a:pPr lvl="3"/>
            <a:r>
              <a:rPr lang="zh-TW" altLang="en-US" dirty="0"/>
              <a:t>█ </a:t>
            </a:r>
            <a:r>
              <a:rPr lang="en-US" altLang="zh-TW" b="1" dirty="0"/>
              <a:t>New</a:t>
            </a:r>
            <a:r>
              <a:rPr lang="zh-TW" altLang="en-US" dirty="0"/>
              <a:t>：建立新檔案或資料夾。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1.4 </a:t>
            </a:r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編輯器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509120"/>
            <a:ext cx="6048672" cy="207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618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1.4.2 </a:t>
            </a:r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簡易智慧輸入</a:t>
            </a:r>
          </a:p>
          <a:p>
            <a:pPr lvl="3"/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簡易智慧輸入功能與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編輯器雷同，但操作方式</a:t>
            </a:r>
            <a:r>
              <a:rPr lang="zh-TW" altLang="en-US" dirty="0" smtClean="0"/>
              <a:t>比</a:t>
            </a:r>
            <a:r>
              <a:rPr lang="en-US" altLang="zh-TW" dirty="0" err="1" smtClean="0"/>
              <a:t>Spyder</a:t>
            </a:r>
            <a:r>
              <a:rPr lang="en-US" altLang="zh-TW" dirty="0" smtClean="0"/>
              <a:t> </a:t>
            </a:r>
            <a:r>
              <a:rPr lang="zh-TW" altLang="en-US" dirty="0"/>
              <a:t>編輯器方便。使用者在 </a:t>
            </a:r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的 </a:t>
            </a:r>
            <a:r>
              <a:rPr lang="en-US" altLang="zh-TW" dirty="0"/>
              <a:t>Cell </a:t>
            </a:r>
            <a:r>
              <a:rPr lang="zh-TW" altLang="en-US" dirty="0"/>
              <a:t>輸入部分文字後按 </a:t>
            </a:r>
            <a:r>
              <a:rPr lang="en-US" altLang="zh-TW" b="1" dirty="0" smtClean="0"/>
              <a:t>Tab</a:t>
            </a:r>
            <a:r>
              <a:rPr lang="zh-TW" altLang="en-US" dirty="0" smtClean="0"/>
              <a:t>鍵</a:t>
            </a:r>
            <a:r>
              <a:rPr lang="zh-TW" altLang="en-US" dirty="0"/>
              <a:t>，系統會列出所有可用的項目讓使用者選取，列出項目比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編輯器多 </a:t>
            </a:r>
            <a:r>
              <a:rPr lang="en-US" altLang="zh-TW" dirty="0"/>
              <a:t>( </a:t>
            </a:r>
            <a:r>
              <a:rPr lang="zh-TW" altLang="en-US" dirty="0" smtClean="0"/>
              <a:t>包括 </a:t>
            </a:r>
            <a:r>
              <a:rPr lang="en-US" altLang="zh-TW" dirty="0" err="1"/>
              <a:t>IPython</a:t>
            </a:r>
            <a:r>
              <a:rPr lang="en-US" altLang="zh-TW" dirty="0"/>
              <a:t> </a:t>
            </a:r>
            <a:r>
              <a:rPr lang="zh-TW" altLang="en-US" dirty="0"/>
              <a:t>命令</a:t>
            </a:r>
            <a:r>
              <a:rPr lang="en-US" altLang="zh-TW" dirty="0"/>
              <a:t>)</a:t>
            </a:r>
            <a:r>
              <a:rPr lang="zh-TW" altLang="en-US" dirty="0"/>
              <a:t>。例如輸入「</a:t>
            </a:r>
            <a:r>
              <a:rPr lang="en-US" altLang="zh-TW" dirty="0"/>
              <a:t>p</a:t>
            </a:r>
            <a:r>
              <a:rPr lang="zh-TW" altLang="en-US" dirty="0"/>
              <a:t>」後按 </a:t>
            </a:r>
            <a:r>
              <a:rPr lang="en-US" altLang="zh-TW" b="1" dirty="0"/>
              <a:t>Tab</a:t>
            </a:r>
            <a:r>
              <a:rPr lang="en-US" altLang="zh-TW" dirty="0"/>
              <a:t> </a:t>
            </a:r>
            <a:r>
              <a:rPr lang="zh-TW" altLang="en-US" dirty="0"/>
              <a:t>鍵，列出的項目非常多；接著輸入「</a:t>
            </a:r>
            <a:r>
              <a:rPr lang="en-US" altLang="zh-TW" dirty="0"/>
              <a:t>r</a:t>
            </a:r>
            <a:r>
              <a:rPr lang="zh-TW" altLang="en-US" dirty="0" smtClean="0"/>
              <a:t>」後</a:t>
            </a:r>
            <a:r>
              <a:rPr lang="zh-TW" altLang="en-US" dirty="0"/>
              <a:t>按 </a:t>
            </a:r>
            <a:r>
              <a:rPr lang="en-US" altLang="zh-TW" b="1" dirty="0"/>
              <a:t>Tab</a:t>
            </a:r>
            <a:r>
              <a:rPr lang="en-US" altLang="zh-TW" dirty="0"/>
              <a:t> </a:t>
            </a:r>
            <a:r>
              <a:rPr lang="zh-TW" altLang="en-US" dirty="0"/>
              <a:t>鍵，列出的項目只剩「</a:t>
            </a:r>
            <a:r>
              <a:rPr lang="en-US" altLang="zh-TW" dirty="0" err="1"/>
              <a:t>pr</a:t>
            </a:r>
            <a:r>
              <a:rPr lang="zh-TW" altLang="en-US" dirty="0"/>
              <a:t>」開頭的項目：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40968"/>
            <a:ext cx="7632848" cy="262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656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1.4.3 </a:t>
            </a:r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執行程式</a:t>
            </a:r>
          </a:p>
          <a:p>
            <a:pPr lvl="3"/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有三種執行程式的方式：按工具列 </a:t>
            </a:r>
            <a:r>
              <a:rPr lang="zh-TW" altLang="en-US" dirty="0" smtClean="0"/>
              <a:t>    鈕</a:t>
            </a:r>
            <a:r>
              <a:rPr lang="zh-TW" altLang="en-US" dirty="0"/>
              <a:t>、按 </a:t>
            </a:r>
            <a:r>
              <a:rPr lang="en-US" altLang="zh-TW" b="1" dirty="0"/>
              <a:t>Ctrl-Enter </a:t>
            </a:r>
            <a:r>
              <a:rPr lang="zh-TW" altLang="en-US" dirty="0"/>
              <a:t>鍵</a:t>
            </a:r>
            <a:r>
              <a:rPr lang="zh-TW" altLang="en-US" dirty="0" smtClean="0"/>
              <a:t>及按 </a:t>
            </a:r>
            <a:r>
              <a:rPr lang="en-US" altLang="zh-TW" b="1" dirty="0"/>
              <a:t>Shift-Enter </a:t>
            </a:r>
            <a:r>
              <a:rPr lang="zh-TW" altLang="en-US" dirty="0"/>
              <a:t>鍵，執行結果會顯示在 </a:t>
            </a:r>
            <a:r>
              <a:rPr lang="en-US" altLang="zh-TW" dirty="0"/>
              <a:t>Cell </a:t>
            </a:r>
            <a:r>
              <a:rPr lang="zh-TW" altLang="en-US" dirty="0"/>
              <a:t>下方。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340768"/>
            <a:ext cx="210691" cy="255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7443564" cy="245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23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1.1.1 Python </a:t>
            </a:r>
            <a:r>
              <a:rPr lang="zh-TW" altLang="en-US" dirty="0"/>
              <a:t>程式語言發展</a:t>
            </a:r>
            <a:r>
              <a:rPr lang="zh-TW" altLang="en-US" dirty="0" smtClean="0"/>
              <a:t>史</a:t>
            </a:r>
            <a:endParaRPr lang="en-US" altLang="zh-TW" dirty="0" smtClean="0"/>
          </a:p>
          <a:p>
            <a:pPr lvl="3"/>
            <a:r>
              <a:rPr lang="en-US" altLang="zh-TW" dirty="0"/>
              <a:t>1989 </a:t>
            </a:r>
            <a:r>
              <a:rPr lang="zh-TW" altLang="en-US" dirty="0"/>
              <a:t>年 </a:t>
            </a:r>
            <a:r>
              <a:rPr lang="en-US" altLang="zh-TW" dirty="0"/>
              <a:t>12 </a:t>
            </a:r>
            <a:r>
              <a:rPr lang="zh-TW" altLang="en-US" dirty="0"/>
              <a:t>月， 吉多范羅蘇姆於荷蘭國家數學及計算機科學研究所開發出 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程式</a:t>
            </a:r>
            <a:r>
              <a:rPr lang="zh-TW" altLang="en-US" dirty="0"/>
              <a:t>語言，</a:t>
            </a:r>
            <a:r>
              <a:rPr lang="en-US" altLang="zh-TW" dirty="0"/>
              <a:t>Python </a:t>
            </a:r>
            <a:r>
              <a:rPr lang="zh-TW" altLang="en-US" dirty="0"/>
              <a:t>擁有 </a:t>
            </a:r>
            <a:r>
              <a:rPr lang="en-US" altLang="zh-TW" dirty="0"/>
              <a:t>C </a:t>
            </a:r>
            <a:r>
              <a:rPr lang="zh-TW" altLang="en-US" dirty="0"/>
              <a:t>語言的強大功能，能夠全面調用電腦的各種功能接口</a:t>
            </a:r>
            <a:r>
              <a:rPr lang="zh-TW" altLang="en-US" dirty="0" smtClean="0"/>
              <a:t>，同時</a:t>
            </a:r>
            <a:r>
              <a:rPr lang="zh-TW" altLang="en-US" dirty="0"/>
              <a:t>容易學習及使用，又具備良好的擴展性。</a:t>
            </a:r>
            <a:r>
              <a:rPr lang="en-US" altLang="zh-TW" dirty="0"/>
              <a:t>1991 </a:t>
            </a:r>
            <a:r>
              <a:rPr lang="zh-TW" altLang="en-US" dirty="0"/>
              <a:t>年推出第一個 </a:t>
            </a:r>
            <a:r>
              <a:rPr lang="en-US" altLang="zh-TW" dirty="0"/>
              <a:t>Python </a:t>
            </a:r>
            <a:r>
              <a:rPr lang="zh-TW" altLang="en-US" dirty="0" smtClean="0"/>
              <a:t>編譯器後</a:t>
            </a:r>
            <a:r>
              <a:rPr lang="zh-TW" altLang="en-US" dirty="0"/>
              <a:t>，受到廣大程式設計師的喜愛。</a:t>
            </a:r>
          </a:p>
          <a:p>
            <a:pPr lvl="3"/>
            <a:r>
              <a:rPr lang="en-US" altLang="zh-TW" dirty="0"/>
              <a:t>Python 2.0 </a:t>
            </a:r>
            <a:r>
              <a:rPr lang="zh-TW" altLang="en-US" dirty="0"/>
              <a:t>於 </a:t>
            </a:r>
            <a:r>
              <a:rPr lang="en-US" altLang="zh-TW" dirty="0"/>
              <a:t>2000 </a:t>
            </a:r>
            <a:r>
              <a:rPr lang="zh-TW" altLang="en-US" dirty="0"/>
              <a:t>年 </a:t>
            </a:r>
            <a:r>
              <a:rPr lang="en-US" altLang="zh-TW" dirty="0"/>
              <a:t>10 </a:t>
            </a:r>
            <a:r>
              <a:rPr lang="zh-TW" altLang="en-US" dirty="0"/>
              <a:t>月 </a:t>
            </a:r>
            <a:r>
              <a:rPr lang="en-US" altLang="zh-TW" dirty="0"/>
              <a:t>16 </a:t>
            </a:r>
            <a:r>
              <a:rPr lang="zh-TW" altLang="en-US" dirty="0"/>
              <a:t>日發布，實現了完整的垃圾回收，並且</a:t>
            </a:r>
            <a:r>
              <a:rPr lang="zh-TW" altLang="en-US" dirty="0" smtClean="0"/>
              <a:t>支援</a:t>
            </a:r>
            <a:r>
              <a:rPr lang="en-US" altLang="zh-TW" dirty="0" smtClean="0"/>
              <a:t>Unicode</a:t>
            </a:r>
            <a:r>
              <a:rPr lang="zh-TW" altLang="en-US" dirty="0"/>
              <a:t>。同時，整個開發過程更加透明，社群對開發進度的影響逐漸擴大。</a:t>
            </a:r>
          </a:p>
          <a:p>
            <a:pPr lvl="3"/>
            <a:r>
              <a:rPr lang="en-US" altLang="zh-TW" dirty="0"/>
              <a:t>Python 3.0 </a:t>
            </a:r>
            <a:r>
              <a:rPr lang="zh-TW" altLang="en-US" dirty="0"/>
              <a:t>於 </a:t>
            </a:r>
            <a:r>
              <a:rPr lang="en-US" altLang="zh-TW" dirty="0"/>
              <a:t>2008 </a:t>
            </a:r>
            <a:r>
              <a:rPr lang="zh-TW" altLang="en-US" dirty="0"/>
              <a:t>年 </a:t>
            </a:r>
            <a:r>
              <a:rPr lang="en-US" altLang="zh-TW" dirty="0"/>
              <a:t>12 </a:t>
            </a:r>
            <a:r>
              <a:rPr lang="zh-TW" altLang="en-US" dirty="0"/>
              <a:t>月 </a:t>
            </a:r>
            <a:r>
              <a:rPr lang="en-US" altLang="zh-TW" dirty="0"/>
              <a:t>3 </a:t>
            </a:r>
            <a:r>
              <a:rPr lang="zh-TW" altLang="en-US" dirty="0"/>
              <a:t>日發布，此版不完全相容之前的 </a:t>
            </a:r>
            <a:r>
              <a:rPr lang="en-US" altLang="zh-TW" dirty="0"/>
              <a:t>Python </a:t>
            </a:r>
            <a:r>
              <a:rPr lang="zh-TW" altLang="en-US" dirty="0"/>
              <a:t>原始碼</a:t>
            </a:r>
            <a:r>
              <a:rPr lang="zh-TW" altLang="en-US" dirty="0" smtClean="0"/>
              <a:t>。不過</a:t>
            </a:r>
            <a:r>
              <a:rPr lang="zh-TW" altLang="en-US" dirty="0"/>
              <a:t>，很多新特性後來也被移植到舊的</a:t>
            </a:r>
            <a:r>
              <a:rPr lang="en-US" altLang="zh-TW" dirty="0"/>
              <a:t>Python 2.x </a:t>
            </a:r>
            <a:r>
              <a:rPr lang="zh-TW" altLang="en-US" dirty="0"/>
              <a:t>版本。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1.1 Python </a:t>
            </a:r>
            <a:r>
              <a:rPr lang="zh-TW" altLang="en-US" dirty="0"/>
              <a:t>程式語言簡介</a:t>
            </a:r>
          </a:p>
        </p:txBody>
      </p:sp>
    </p:spTree>
    <p:extLst>
      <p:ext uri="{BB962C8B-B14F-4D97-AF65-F5344CB8AC3E}">
        <p14:creationId xmlns:p14="http://schemas.microsoft.com/office/powerpoint/2010/main" val="174686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97527"/>
            <a:ext cx="6935297" cy="366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0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1.1.2 Python </a:t>
            </a:r>
            <a:r>
              <a:rPr lang="zh-TW" altLang="en-US" dirty="0"/>
              <a:t>程式語言的</a:t>
            </a:r>
            <a:r>
              <a:rPr lang="zh-TW" altLang="en-US" dirty="0" smtClean="0"/>
              <a:t>特色</a:t>
            </a:r>
            <a:endParaRPr lang="en-US" altLang="zh-TW" dirty="0" smtClean="0"/>
          </a:p>
          <a:p>
            <a:pPr lvl="4">
              <a:buFont typeface="Wingdings" panose="05000000000000000000" pitchFamily="2" charset="2"/>
              <a:buChar char="n"/>
            </a:pPr>
            <a:r>
              <a:rPr lang="zh-TW" altLang="en-US" dirty="0"/>
              <a:t>簡單</a:t>
            </a:r>
            <a:r>
              <a:rPr lang="zh-TW" altLang="en-US" dirty="0" smtClean="0"/>
              <a:t>易學</a:t>
            </a:r>
            <a:endParaRPr lang="en-US" altLang="zh-TW" dirty="0" smtClean="0"/>
          </a:p>
          <a:p>
            <a:pPr lvl="4">
              <a:buFont typeface="Wingdings" panose="05000000000000000000" pitchFamily="2" charset="2"/>
              <a:buChar char="n"/>
            </a:pPr>
            <a:r>
              <a:rPr lang="zh-TW" altLang="en-US" dirty="0"/>
              <a:t>免費且開源</a:t>
            </a:r>
            <a:endParaRPr lang="en-US" altLang="zh-TW" dirty="0"/>
          </a:p>
          <a:p>
            <a:pPr lvl="4">
              <a:buFont typeface="Wingdings" panose="05000000000000000000" pitchFamily="2" charset="2"/>
              <a:buChar char="n"/>
            </a:pPr>
            <a:r>
              <a:rPr lang="zh-TW" altLang="en-US" dirty="0"/>
              <a:t>高階程式語言</a:t>
            </a:r>
            <a:endParaRPr lang="en-US" altLang="zh-TW" dirty="0" smtClean="0"/>
          </a:p>
          <a:p>
            <a:pPr lvl="4">
              <a:buFont typeface="Wingdings" panose="05000000000000000000" pitchFamily="2" charset="2"/>
              <a:buChar char="n"/>
            </a:pPr>
            <a:r>
              <a:rPr lang="zh-TW" altLang="en-US" dirty="0"/>
              <a:t>可移植</a:t>
            </a:r>
            <a:r>
              <a:rPr lang="zh-TW" altLang="en-US" dirty="0" smtClean="0"/>
              <a:t>性</a:t>
            </a:r>
            <a:endParaRPr lang="en-US" altLang="zh-TW" dirty="0" smtClean="0"/>
          </a:p>
          <a:p>
            <a:pPr lvl="4">
              <a:buFont typeface="Wingdings" panose="05000000000000000000" pitchFamily="2" charset="2"/>
              <a:buChar char="n"/>
            </a:pPr>
            <a:r>
              <a:rPr lang="zh-TW" altLang="en-US" dirty="0"/>
              <a:t>直譯式程式語言</a:t>
            </a:r>
            <a:endParaRPr lang="en-US" altLang="zh-TW" dirty="0"/>
          </a:p>
          <a:p>
            <a:pPr lvl="4">
              <a:buFont typeface="Wingdings" panose="05000000000000000000" pitchFamily="2" charset="2"/>
              <a:buChar char="n"/>
            </a:pPr>
            <a:r>
              <a:rPr lang="zh-TW" altLang="en-US" dirty="0"/>
              <a:t>可嵌入</a:t>
            </a:r>
            <a:r>
              <a:rPr lang="zh-TW" altLang="en-US" dirty="0" smtClean="0"/>
              <a:t>性</a:t>
            </a:r>
            <a:endParaRPr lang="en-US" altLang="zh-TW" dirty="0" smtClean="0"/>
          </a:p>
          <a:p>
            <a:pPr lvl="4">
              <a:buFont typeface="Wingdings" panose="05000000000000000000" pitchFamily="2" charset="2"/>
              <a:buChar char="n"/>
            </a:pPr>
            <a:r>
              <a:rPr lang="zh-TW" altLang="en-US" dirty="0"/>
              <a:t>豐富且多元的套件</a:t>
            </a:r>
          </a:p>
        </p:txBody>
      </p:sp>
    </p:spTree>
    <p:extLst>
      <p:ext uri="{BB962C8B-B14F-4D97-AF65-F5344CB8AC3E}">
        <p14:creationId xmlns:p14="http://schemas.microsoft.com/office/powerpoint/2010/main" val="193709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1.2.1 </a:t>
            </a:r>
            <a:r>
              <a:rPr lang="zh-TW" altLang="en-US" dirty="0"/>
              <a:t>安裝 </a:t>
            </a:r>
            <a:r>
              <a:rPr lang="en-US" altLang="zh-TW" dirty="0"/>
              <a:t>Anaconda </a:t>
            </a:r>
            <a:r>
              <a:rPr lang="zh-TW" altLang="en-US" dirty="0"/>
              <a:t>套件組</a:t>
            </a:r>
          </a:p>
          <a:p>
            <a:pPr lvl="3"/>
            <a:r>
              <a:rPr lang="en-US" altLang="zh-TW" dirty="0"/>
              <a:t>Anaconda </a:t>
            </a:r>
            <a:r>
              <a:rPr lang="zh-TW" altLang="en-US" dirty="0"/>
              <a:t>套件組擁有下列特點，使其成為初學者最適當的 </a:t>
            </a:r>
            <a:r>
              <a:rPr lang="en-US" altLang="zh-TW" dirty="0"/>
              <a:t>Python </a:t>
            </a:r>
            <a:r>
              <a:rPr lang="zh-TW" altLang="en-US" dirty="0"/>
              <a:t>開發環境：</a:t>
            </a:r>
          </a:p>
          <a:p>
            <a:pPr lvl="3"/>
            <a:r>
              <a:rPr lang="zh-TW" altLang="en-US" dirty="0"/>
              <a:t>█ 內建眾多流行的科學、工程、數據分析的 </a:t>
            </a:r>
            <a:r>
              <a:rPr lang="en-US" altLang="zh-TW" dirty="0"/>
              <a:t>Python </a:t>
            </a:r>
            <a:r>
              <a:rPr lang="zh-TW" altLang="en-US" dirty="0"/>
              <a:t>套件。</a:t>
            </a:r>
          </a:p>
          <a:p>
            <a:pPr lvl="3"/>
            <a:r>
              <a:rPr lang="zh-TW" altLang="en-US" dirty="0"/>
              <a:t>█ 完全免費及開源。</a:t>
            </a:r>
          </a:p>
          <a:p>
            <a:pPr lvl="3"/>
            <a:r>
              <a:rPr lang="zh-TW" altLang="en-US" dirty="0"/>
              <a:t>█ 支援 </a:t>
            </a:r>
            <a:r>
              <a:rPr lang="en-US" altLang="zh-TW" dirty="0"/>
              <a:t>Linux</a:t>
            </a:r>
            <a:r>
              <a:rPr lang="zh-TW" altLang="en-US" dirty="0"/>
              <a:t>、</a:t>
            </a:r>
            <a:r>
              <a:rPr lang="en-US" altLang="zh-TW" dirty="0"/>
              <a:t>Windows </a:t>
            </a:r>
            <a:r>
              <a:rPr lang="zh-TW" altLang="en-US" dirty="0"/>
              <a:t>及 </a:t>
            </a:r>
            <a:r>
              <a:rPr lang="en-US" altLang="zh-TW" dirty="0"/>
              <a:t>Mac </a:t>
            </a:r>
            <a:r>
              <a:rPr lang="zh-TW" altLang="en-US" dirty="0"/>
              <a:t>平台。</a:t>
            </a:r>
          </a:p>
          <a:p>
            <a:pPr lvl="3"/>
            <a:r>
              <a:rPr lang="zh-TW" altLang="en-US" dirty="0"/>
              <a:t>█ 支援 </a:t>
            </a:r>
            <a:r>
              <a:rPr lang="en-US" altLang="zh-TW" dirty="0"/>
              <a:t>Python 2.x </a:t>
            </a:r>
            <a:r>
              <a:rPr lang="zh-TW" altLang="en-US" dirty="0"/>
              <a:t>及 </a:t>
            </a:r>
            <a:r>
              <a:rPr lang="en-US" altLang="zh-TW" dirty="0"/>
              <a:t>3.x</a:t>
            </a:r>
            <a:r>
              <a:rPr lang="zh-TW" altLang="en-US" dirty="0"/>
              <a:t>，且可自由切換。</a:t>
            </a:r>
          </a:p>
          <a:p>
            <a:pPr lvl="3"/>
            <a:r>
              <a:rPr lang="zh-TW" altLang="en-US" dirty="0"/>
              <a:t>█ 內建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編譯器。</a:t>
            </a:r>
          </a:p>
          <a:p>
            <a:pPr lvl="3"/>
            <a:r>
              <a:rPr lang="zh-TW" altLang="en-US" dirty="0"/>
              <a:t>█ 包含 </a:t>
            </a:r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環境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1.2 </a:t>
            </a:r>
            <a:r>
              <a:rPr lang="zh-TW" altLang="en-US" dirty="0"/>
              <a:t>建置 </a:t>
            </a:r>
            <a:r>
              <a:rPr lang="en-US" altLang="zh-TW" dirty="0"/>
              <a:t>Anaconda </a:t>
            </a:r>
            <a:r>
              <a:rPr lang="zh-TW" altLang="en-US" dirty="0"/>
              <a:t>開發環境</a:t>
            </a:r>
          </a:p>
        </p:txBody>
      </p:sp>
    </p:spTree>
    <p:extLst>
      <p:ext uri="{BB962C8B-B14F-4D97-AF65-F5344CB8AC3E}">
        <p14:creationId xmlns:p14="http://schemas.microsoft.com/office/powerpoint/2010/main" val="88443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安裝 </a:t>
            </a:r>
            <a:r>
              <a:rPr lang="en-US" altLang="zh-TW" dirty="0"/>
              <a:t>Anaconda </a:t>
            </a:r>
            <a:r>
              <a:rPr lang="zh-TW" altLang="en-US" dirty="0"/>
              <a:t>的步驟為：</a:t>
            </a:r>
          </a:p>
          <a:p>
            <a:pPr lvl="4"/>
            <a:r>
              <a:rPr lang="zh-TW" altLang="en-US" dirty="0" smtClean="0"/>
              <a:t>在瀏覽器開啟 </a:t>
            </a:r>
            <a:r>
              <a:rPr lang="en-US" altLang="zh-TW" dirty="0" smtClean="0"/>
              <a:t>Anaconda </a:t>
            </a:r>
            <a:r>
              <a:rPr lang="zh-TW" altLang="en-US" dirty="0" smtClean="0"/>
              <a:t>官網「</a:t>
            </a:r>
            <a:r>
              <a:rPr lang="en-US" altLang="zh-TW" dirty="0" smtClean="0"/>
              <a:t>https://www.continuum.io/downloads</a:t>
            </a:r>
            <a:r>
              <a:rPr lang="zh-TW" altLang="en-US" dirty="0" smtClean="0"/>
              <a:t>」下載頁面，於 </a:t>
            </a:r>
            <a:r>
              <a:rPr lang="en-US" altLang="zh-TW" b="1" dirty="0" smtClean="0"/>
              <a:t>DOWNLOAD ANACONDA NOW </a:t>
            </a:r>
            <a:r>
              <a:rPr lang="zh-TW" altLang="en-US" dirty="0" smtClean="0"/>
              <a:t>下方點選 </a:t>
            </a:r>
            <a:r>
              <a:rPr lang="en-US" altLang="zh-TW" dirty="0" smtClean="0"/>
              <a:t>Windows </a:t>
            </a:r>
            <a:r>
              <a:rPr lang="zh-TW" altLang="en-US" dirty="0" smtClean="0"/>
              <a:t>系統圖示。</a:t>
            </a:r>
          </a:p>
          <a:p>
            <a:pPr lvl="3"/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844824"/>
            <a:ext cx="6600031" cy="316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345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1.2.2 Anaconda Prompt </a:t>
            </a:r>
            <a:r>
              <a:rPr lang="zh-TW" altLang="en-US" dirty="0"/>
              <a:t>管理</a:t>
            </a:r>
            <a:r>
              <a:rPr lang="zh-TW" altLang="en-US" dirty="0" smtClean="0"/>
              <a:t>套件</a:t>
            </a:r>
            <a:endParaRPr lang="en-US" altLang="zh-TW" dirty="0" smtClean="0"/>
          </a:p>
          <a:p>
            <a:pPr lvl="3"/>
            <a:r>
              <a:rPr lang="zh-TW" altLang="en-US" dirty="0"/>
              <a:t>執行 </a:t>
            </a:r>
            <a:r>
              <a:rPr lang="zh-TW" altLang="en-US" b="1" dirty="0"/>
              <a:t>開始 </a:t>
            </a:r>
            <a:r>
              <a:rPr lang="en-US" altLang="zh-TW" b="1" dirty="0"/>
              <a:t>/ </a:t>
            </a:r>
            <a:r>
              <a:rPr lang="zh-TW" altLang="en-US" b="1" dirty="0"/>
              <a:t>所有程式 </a:t>
            </a:r>
            <a:r>
              <a:rPr lang="en-US" altLang="zh-TW" b="1" dirty="0"/>
              <a:t>/ Anaconda3 (64-bit) / Anaconda Prompt </a:t>
            </a:r>
            <a:r>
              <a:rPr lang="zh-TW" altLang="en-US" dirty="0"/>
              <a:t>即可</a:t>
            </a:r>
            <a:r>
              <a:rPr lang="zh-TW" altLang="en-US" dirty="0" smtClean="0"/>
              <a:t>開啟</a:t>
            </a:r>
            <a:r>
              <a:rPr lang="en-US" altLang="zh-TW" dirty="0" smtClean="0"/>
              <a:t>Anaconda </a:t>
            </a:r>
            <a:r>
              <a:rPr lang="en-US" altLang="zh-TW" dirty="0"/>
              <a:t>Prompt </a:t>
            </a:r>
            <a:r>
              <a:rPr lang="zh-TW" altLang="en-US" dirty="0"/>
              <a:t>命令視窗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r>
              <a:rPr lang="en-US" altLang="zh-TW" dirty="0"/>
              <a:t>Anaconda Prompt </a:t>
            </a:r>
            <a:r>
              <a:rPr lang="zh-TW" altLang="en-US" dirty="0"/>
              <a:t>最常使用的功能是管理套件。</a:t>
            </a:r>
            <a:r>
              <a:rPr lang="en-US" altLang="zh-TW" dirty="0"/>
              <a:t>Python </a:t>
            </a:r>
            <a:r>
              <a:rPr lang="zh-TW" altLang="en-US" dirty="0"/>
              <a:t>最為程式設計師稱道</a:t>
            </a:r>
            <a:r>
              <a:rPr lang="zh-TW" altLang="en-US" dirty="0" smtClean="0"/>
              <a:t>的就是</a:t>
            </a:r>
            <a:r>
              <a:rPr lang="zh-TW" altLang="en-US" dirty="0"/>
              <a:t>擁有數量龐大的套件，大部分功能都有現成的套件可以使用，不必程式</a:t>
            </a:r>
            <a:r>
              <a:rPr lang="zh-TW" altLang="en-US" dirty="0" smtClean="0"/>
              <a:t>設計師</a:t>
            </a:r>
            <a:r>
              <a:rPr lang="zh-TW" altLang="en-US" dirty="0"/>
              <a:t>花費時間精力自行開發。由於安裝 </a:t>
            </a:r>
            <a:r>
              <a:rPr lang="en-US" altLang="zh-TW" dirty="0"/>
              <a:t>Anaconda </a:t>
            </a:r>
            <a:r>
              <a:rPr lang="zh-TW" altLang="en-US" dirty="0"/>
              <a:t>時已安裝了許多常用套件，</a:t>
            </a:r>
            <a:r>
              <a:rPr lang="zh-TW" altLang="en-US" dirty="0" smtClean="0"/>
              <a:t>程式設計師</a:t>
            </a:r>
            <a:r>
              <a:rPr lang="zh-TW" altLang="en-US" dirty="0"/>
              <a:t>要使用新套件時，可以先檢查系統中是否已安裝，避免重覆安裝。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7458794" cy="179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82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顯示 </a:t>
            </a:r>
            <a:r>
              <a:rPr lang="en-US" altLang="zh-TW" dirty="0"/>
              <a:t>Anaconda </a:t>
            </a:r>
            <a:r>
              <a:rPr lang="zh-TW" altLang="en-US" dirty="0"/>
              <a:t>已安裝套件的命令為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 smtClean="0"/>
              <a:t>如果</a:t>
            </a:r>
            <a:r>
              <a:rPr lang="zh-TW" altLang="en-US" dirty="0"/>
              <a:t>確定套件已安裝，為確保套件是最新版本，可執行更新套件命令進行更新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若套件未安裝則可進行安裝，安裝套件的命令有三種。第一種命令為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第二種命令為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第三種命令為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若確定套件不再使用，可以將其移除以節省硬碟空間並提升效率。移除套件的</a:t>
            </a:r>
            <a:r>
              <a:rPr lang="zh-TW" altLang="en-US" dirty="0" smtClean="0"/>
              <a:t>命令</a:t>
            </a:r>
            <a:r>
              <a:rPr lang="zh-TW" altLang="en-US" dirty="0"/>
              <a:t>為：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80" y="1196752"/>
            <a:ext cx="2628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67" y="2132856"/>
            <a:ext cx="44577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80" y="3035073"/>
            <a:ext cx="44100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80" y="3933056"/>
            <a:ext cx="38576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67" y="4941168"/>
            <a:ext cx="39624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727260"/>
            <a:ext cx="49625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61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20128</TotalTime>
  <Words>1725</Words>
  <Application>Microsoft Office PowerPoint</Application>
  <PresentationFormat>如螢幕大小 (4:3)</PresentationFormat>
  <Paragraphs>113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微軟正黑體</vt:lpstr>
      <vt:lpstr>新細明體</vt:lpstr>
      <vt:lpstr>Arial</vt:lpstr>
      <vt:lpstr>Arial Black</vt:lpstr>
      <vt:lpstr>Calibri</vt:lpstr>
      <vt:lpstr>Wingdings</vt:lpstr>
      <vt:lpstr>Median</vt:lpstr>
      <vt:lpstr>PowerPoint 簡報</vt:lpstr>
      <vt:lpstr>PowerPoint 簡報</vt:lpstr>
      <vt:lpstr>1.1 Python 程式語言簡介</vt:lpstr>
      <vt:lpstr>PowerPoint 簡報</vt:lpstr>
      <vt:lpstr>PowerPoint 簡報</vt:lpstr>
      <vt:lpstr>1.2 建置 Anaconda 開發環境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1.3 Spyder 編輯器</vt:lpstr>
      <vt:lpstr>PowerPoint 簡報</vt:lpstr>
      <vt:lpstr>PowerPoint 簡報</vt:lpstr>
      <vt:lpstr>PowerPoint 簡報</vt:lpstr>
      <vt:lpstr>PowerPoint 簡報</vt:lpstr>
      <vt:lpstr>1.4 Jupyter Notebook 編輯器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敲開 Android 的開發大門</dc:title>
  <dc:creator>memi</dc:creator>
  <cp:keywords>ACL040700</cp:keywords>
  <cp:lastModifiedBy>jo</cp:lastModifiedBy>
  <cp:revision>2059</cp:revision>
  <dcterms:created xsi:type="dcterms:W3CDTF">2011-06-06T16:54:13Z</dcterms:created>
  <dcterms:modified xsi:type="dcterms:W3CDTF">2017-09-25T14:58:37Z</dcterms:modified>
</cp:coreProperties>
</file>